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54230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067936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1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Какие существуют нарушения, если нет авансового отчета?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Если в установленный срок подотчетное лицо не предоставило авансовый отчет, то это является нарушением кассовой дисциплины. Данное нарушение предусматривает следующие штрафные санкции: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Административная ответственность за отсутствие первичных документов. Данное нарушение приравнивается к грубейшему нарушению требований к бухучету и бухгалтерской отчетности и предусматривает штраф до 10 000 рублей. При повторном нарушении штраф возрастает до 20 000 руб. (ст. 15.11 КоАП)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В части налогового законодательства это влечет за собой штрафные санкции доначислений сумм за неуплату НДФЛ и страховых взносов, недоимки по налогу на прибыль (налогу при УСН). Санкции предусматривают штраф для организации или ИП в размере 20% от суммы доначислений (ст. 122, 123 НК)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Еще раз обратим внимание на основные нарушения, на которые может обратить внимание налоговый инспектор: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отсутствие подтверждающих документов к авансовому отчету;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отсутствие заявлений на выдачу авансового отчета.</a:t>
            </a:r>
            <a:endParaRPr sz="1200"/>
          </a:p>
          <a:p>
            <a:pPr>
              <a:defRPr/>
            </a:pPr>
            <a:endParaRPr/>
          </a:p>
        </p:txBody>
      </p:sp>
      <p:sp>
        <p:nvSpPr>
          <p:cNvPr id="16975145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86250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37155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1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Обратите внимание, что ЦБ внес в поправки в Указание № 3210-У (Указание ЦБ от 05.10.20 № 5587-У) тем самым, упростив правила выдачи денег в подотчет.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Данные изменения вступили в силу с 30.11.2020: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в заявлении на выдачу денег в подотчет не обязательно указывать сумму аванса и срок, на который выдают подотчетные суммы. Также можно оформлять один приказ на несколько выдач наличных денег одному или нескольким сотрудникам.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организация и ИП в праве самостоятельно устанавливать срок, в который подотчетник должен представить авансовый отчет.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денежные средства вправе получать даже те сотрудники, которые не отчитались по прошлым полученным суммам. Требование о том, что сотрудник должен отчитаться за ранее выданные суммы, из пункта 6.3 Указаний ЦБ от 11.03.2014 № 3210-У убрали.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также с 2021 года подотчетные деньги можно перечислять на заработную карту сотрудника. Но тогда реквизиты заработной карты, на которую перечисляются деньги, необходимо отразить в приказе директора, либо сотрудник должен прописать их в заявлении на подотчет. А чтобы налоговики не решили, что это заработная плата сотрудника, и не потребовали с подотчетной суммы исчислить НДФЛ, то платежные поручения необходимо будет заполнять особым образом. В поле 24 «наименование платежа» уточнять, что перечисленные денежные средства являются подотчетными. Например, можно сделать такие записи как: аванс на хозяйственные нужды или аванс на оплату командировочных расходов и так далее.</a:t>
            </a:r>
            <a:endParaRPr sz="1200"/>
          </a:p>
          <a:p>
            <a:pPr>
              <a:defRPr/>
            </a:pPr>
            <a:r>
              <a:rPr lang="ru-RU" sz="12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Таким образом, выдача в подотчет денежных сумм может обернуться головной болью для компании, если не соблюдать нехитрые, но жесткие требования законодательства.</a:t>
            </a:r>
            <a:endParaRPr sz="1200"/>
          </a:p>
          <a:p>
            <a:pPr>
              <a:defRPr/>
            </a:pPr>
            <a:endParaRPr/>
          </a:p>
        </p:txBody>
      </p:sp>
      <p:sp>
        <p:nvSpPr>
          <p:cNvPr id="3053881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iadoc.ru/Files/userfiles/image/docs/upd-00.png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800529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34714" y="-480719"/>
            <a:ext cx="12282535" cy="781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418895" y="4000920"/>
            <a:ext cx="9144000" cy="81642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lang="ru-RU" sz="4800" b="1">
                <a:solidFill>
                  <a:srgbClr val="871102"/>
                </a:solidFill>
                <a:latin typeface="DejaVu Sans"/>
                <a:ea typeface="DejaVu Sans"/>
                <a:cs typeface="DejaVu Sans"/>
              </a:rPr>
              <a:t>Что такое Авансовый отчет?</a:t>
            </a:r>
            <a:endParaRPr sz="4800" b="1">
              <a:solidFill>
                <a:srgbClr val="871102"/>
              </a:solidFill>
              <a:latin typeface="DejaVu Sans"/>
              <a:cs typeface="DejaVu Sans"/>
            </a:endParaRPr>
          </a:p>
        </p:txBody>
      </p:sp>
      <p:sp>
        <p:nvSpPr>
          <p:cNvPr id="411790393" name="Прямоугольник 6"/>
          <p:cNvSpPr/>
          <p:nvPr/>
        </p:nvSpPr>
        <p:spPr bwMode="auto">
          <a:xfrm>
            <a:off x="418895" y="5092701"/>
            <a:ext cx="7969964" cy="94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latin typeface="DejaVu Sans"/>
                <a:ea typeface="DejaVu Sans"/>
                <a:cs typeface="DejaVu Sans"/>
              </a:rPr>
              <a:t>Лычагина Наталья Сергеевна, </a:t>
            </a:r>
            <a:endParaRPr>
              <a:latin typeface="DejaVu Sans"/>
              <a:cs typeface="DejaVu Sans"/>
            </a:endParaRPr>
          </a:p>
          <a:p>
            <a:pPr>
              <a:defRPr/>
            </a:pPr>
            <a:endParaRPr sz="1400">
              <a:latin typeface="DejaVu Sans"/>
              <a:cs typeface="DejaVu Sans"/>
            </a:endParaRPr>
          </a:p>
          <a:p>
            <a:pPr>
              <a:defRPr/>
            </a:pPr>
            <a:r>
              <a:rPr lang="ru-RU" sz="1400">
                <a:latin typeface="DejaVu Sans"/>
                <a:ea typeface="DejaVu Sans"/>
                <a:cs typeface="DejaVu Sans"/>
              </a:rPr>
              <a:t>эксперт Регионального ресурсного центра РСМ для СО НКО,</a:t>
            </a:r>
            <a:endParaRPr>
              <a:latin typeface="DejaVu Sans"/>
              <a:cs typeface="DejaVu Sans"/>
            </a:endParaRPr>
          </a:p>
          <a:p>
            <a:pPr>
              <a:defRPr/>
            </a:pPr>
            <a:r>
              <a:rPr lang="ru-RU" sz="1400">
                <a:latin typeface="DejaVu Sans"/>
                <a:ea typeface="DejaVu Sans"/>
                <a:cs typeface="DejaVu Sans"/>
              </a:rPr>
              <a:t>эксперт Общественной палаты СО </a:t>
            </a:r>
            <a:endParaRPr sz="1400">
              <a:latin typeface="DejaVu Sans"/>
              <a:cs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 flipH="0" flipV="0">
            <a:off x="416668" y="1051380"/>
            <a:ext cx="4702520" cy="475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это первичный документ, который подтверждает израсходованные суммы денежных средств подотчетными лицами.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Подотчетные лица — это сотрудники организации, которые могут получать денежные средства на хозяйственные нужны, расчеты с поставщиками, командировочные расходы и оплата услуг сторонних компаний. Тратить денежные средства подотчетное лицо может только на те цели, на которые он их получил.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Чаще всего компании оформляют приказ со списком лиц, которые могут получать денежные средства в подотчет либо то часть учетной политики.</a:t>
            </a:r>
            <a:endParaRPr sz="1800"/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1018250392" name=""/>
          <p:cNvSpPr txBox="1"/>
          <p:nvPr/>
        </p:nvSpPr>
        <p:spPr bwMode="auto">
          <a:xfrm flipH="0" flipV="0">
            <a:off x="416668" y="346708"/>
            <a:ext cx="876061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Авансовый отчет —</a:t>
            </a:r>
            <a:endParaRPr/>
          </a:p>
        </p:txBody>
      </p:sp>
      <p:sp>
        <p:nvSpPr>
          <p:cNvPr id="58344269" name=""/>
          <p:cNvSpPr txBox="1"/>
          <p:nvPr/>
        </p:nvSpPr>
        <p:spPr bwMode="auto">
          <a:xfrm flipH="0" flipV="0">
            <a:off x="5119189" y="396418"/>
            <a:ext cx="6618364" cy="66754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1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Что должен соблюдать бухгалтер при формировании авансового отчет</a:t>
            </a:r>
            <a:r>
              <a:rPr/>
              <a:t>а</a:t>
            </a:r>
            <a:endParaRPr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За основу берем унифицированную форму № АО-1 «Авансовый отчет» (Постановление Госкомстата РФ от 01.08.2001 № 55 «Об утверждении унифицированной формы первичной учетной документации № АО-1 «Авансовый отчет»). Но форму отчета может установить и сама организация. Обратите внимание, что какую бы форму авансового отчеты вы ни решили использовать в организации, сначала ее должен утвердить руководитель в приложении к приказу об учетной политике.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Организация теперь в праве самостоятельно устанавливать срок сдачи подотчетным лицом авансового отчета — это необходимо отразить в своих внутренних локальных актах, например, в положении о расчетах с подотчетными лицами. Требование отчитаться по подотчетным суммам не позднее 3 рабочих дней отменено с 30.11.2020.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Бухгалтеру необходимо подписать авансовый отчет у руководителя и главного бухгалтера. Без этих подписей документ не действителен, а значит, организация не сможет принять суммы по этому отчету к налоговому учету.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endParaRPr/>
          </a:p>
        </p:txBody>
      </p:sp>
      <p:pic>
        <p:nvPicPr>
          <p:cNvPr id="10883972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4676977" flipH="0" flipV="0">
            <a:off x="10634869" y="-604988"/>
            <a:ext cx="2203932" cy="211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10621" y="-4708923"/>
            <a:ext cx="3902473" cy="9736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5373" rIns="0" bIns="268203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желанию.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sng" strike="noStrike" cap="none">
                <a:ln>
                  <a:noFill/>
                </a:ln>
                <a:solidFill>
                  <a:srgbClr val="00BEA2"/>
                </a:solidFill>
                <a:latin typeface="Arial"/>
                <a:hlinkClick r:id="rId2" tooltip="https://www.diadoc.ru/Files/userfiles/image/docs/upd-00.png"/>
              </a:rPr>
              <a:t>  </a:t>
            </a:r>
            <a:r>
              <a:rPr lang="ru-RU" sz="54100" b="0" i="0" u="none" strike="noStrike" cap="none">
                <a:ln>
                  <a:noFill/>
                </a:ln>
                <a:solidFill>
                  <a:srgbClr val="00BEA2"/>
                </a:solidFill>
                <a:latin typeface="Arial"/>
              </a:rPr>
              <a:t> </a:t>
            </a:r>
            <a:r>
              <a:rPr lang="ru-RU" sz="1800" b="0" i="0" u="none" strike="noStrike" cap="none">
                <a:ln>
                  <a:noFill/>
                </a:ln>
                <a:solidFill>
                  <a:srgbClr val="00BEA2"/>
                </a:solid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ru-RU" sz="2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7810996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80477" y="107609"/>
            <a:ext cx="10031045" cy="6642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 flipH="0" flipV="0">
            <a:off x="211918" y="932720"/>
            <a:ext cx="4637260" cy="612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Авансовый отчет, заполняется в одном экземпляре самим подотчетным лицом и бухгалтером.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Отчету присваивается номер и проставляется дата. На лицевой стороне отчета указывается наименование организации, ФИО генерального директора, подразделение, ФИО подотчетного лица, должность, табельный номер сотрудника, наименование аванса.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В табличной части необходимо указать сведения о наличии остатка, перерасходе по предыдущему авансу (если он есть), а также сумму текущего аванса. Указывается общая сумма полученных и израсходованных денежных средств, сумма остатка либо перерасхода и информация о бухгалтерских счетах, на которых отражается подотчет.</a:t>
            </a:r>
            <a:endParaRPr sz="1800"/>
          </a:p>
          <a:p>
            <a:pPr>
              <a:defRPr/>
            </a:pPr>
            <a:endParaRPr/>
          </a:p>
        </p:txBody>
      </p:sp>
      <p:sp>
        <p:nvSpPr>
          <p:cNvPr id="2126225494" name=""/>
          <p:cNvSpPr txBox="1"/>
          <p:nvPr/>
        </p:nvSpPr>
        <p:spPr bwMode="auto">
          <a:xfrm flipH="0" flipV="0">
            <a:off x="211918" y="292280"/>
            <a:ext cx="11411771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 b="1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Как пошагово заполнить авансовый отчет?</a:t>
            </a:r>
            <a:endParaRPr sz="3600"/>
          </a:p>
        </p:txBody>
      </p:sp>
      <p:sp>
        <p:nvSpPr>
          <p:cNvPr id="316518828" name=""/>
          <p:cNvSpPr txBox="1"/>
          <p:nvPr/>
        </p:nvSpPr>
        <p:spPr bwMode="auto">
          <a:xfrm flipH="0" flipV="0">
            <a:off x="5223817" y="994869"/>
            <a:ext cx="6513735" cy="64011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На оборотной стороне (в графах 2-4) в хронологическом порядке работник перечисляет реквизиты документов, подтверждающих расходы, в 5 графе — указывается сумма затрат. В 7 графе бухгалтер вписывает сумму расходов, принятых к расходу, в 9 графе — счета (субсчета), 8 графу заполняет бухгалтер, если денежные средства сотрудник получил в валюте.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Обратите внимание на то, что подтверждающие первичные документы, указанные в авансовом отчете, работник прикрепляет к отчету. К этим документам относятся кассовый или товарный чек, товарные накладные, ПКО и т.д. Без этих документов организация не сможет отразить производственные расходы и принять к вычету НДС.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Авансовый отчет включает отрывную расписку о принятии отчета к проверке. Заполняет ее бухгалтер, отрезает ее и отдает подотчетному лицу. В расписке указывается ФИО подотчетного лица, реквизиты авансового отчета, сумму выданных денежных средств и количество документов.</a:t>
            </a:r>
            <a:endParaRPr sz="1800"/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Вроде бы все просто и понятно, но есть риск ошибки при составлении авансового отчета.</a:t>
            </a:r>
            <a:endParaRPr sz="1800"/>
          </a:p>
          <a:p>
            <a:pPr>
              <a:defRPr/>
            </a:pPr>
            <a:endParaRPr sz="1800"/>
          </a:p>
          <a:p>
            <a:pPr>
              <a:defRPr/>
            </a:pPr>
            <a:endParaRPr/>
          </a:p>
        </p:txBody>
      </p:sp>
      <p:pic>
        <p:nvPicPr>
          <p:cNvPr id="19191673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4676977" flipH="0" flipV="0">
            <a:off x="10634868" y="-604987"/>
            <a:ext cx="2203931" cy="2115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59401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85744" y="50798"/>
            <a:ext cx="5441755" cy="6673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99324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9549" y="742950"/>
            <a:ext cx="11812901" cy="4457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260523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476128" y="137669"/>
            <a:ext cx="10972078" cy="17292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l">
              <a:defRPr/>
            </a:pPr>
            <a:r>
              <a:rPr sz="18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Как принимать чеки у подотчетника</a:t>
            </a:r>
            <a:endParaRPr/>
          </a:p>
          <a:p>
            <a:pPr algn="l">
              <a:defRPr/>
            </a:pP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Принимая чеки у подотчетного лица, необходимо убедиться, что расходы произведены на нужды организации, а не в интересах физического лица.</a:t>
            </a:r>
            <a:endParaRPr/>
          </a:p>
          <a:p>
            <a:pPr algn="l">
              <a:defRPr/>
            </a:pP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 июля 2018 года обязательным элементом нового кассового чека стал QR-код. Этот реквизит дает возможность проверить легальность организации и осуществляемой покупки. В некоторых случаях продавцам разрешено выдавать бланк строгой отчетности. Налоговая может придраться к заполненному кассовому чеку (или БСО) и начислить налоги на эти суммы. Поэтому просматривать чеки необходимо по следующим пунктам:</a:t>
            </a:r>
            <a:endParaRPr/>
          </a:p>
        </p:txBody>
      </p:sp>
      <p:sp>
        <p:nvSpPr>
          <p:cNvPr id="399916079" name=""/>
          <p:cNvSpPr txBox="1"/>
          <p:nvPr/>
        </p:nvSpPr>
        <p:spPr bwMode="auto">
          <a:xfrm flipH="0" flipV="0">
            <a:off x="3545249" y="1705153"/>
            <a:ext cx="8498459" cy="475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Номер, дата чека;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Время, место расчета;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Наименование организации (ФИО ИП);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ИНН налогоплательщика;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Применяемый налоговый режим, ставка налога;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Признак расчета (оплата от покупателя; возврат средств покупателю и т.д.);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Наименование товара (услуг, работ);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Сумма и форма расчета (наличный/безналичный);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Должность и фамилия лица, осуществившего расчет с покупателем;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Регистрационный номер ККТ;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Заводской номер экземпляра модели фискального накопителя;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Порядковый номер фискального чека;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Номер смены;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Фискальный признак сообщения.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случае, если чек был отправлен покупателю по адресу электронной почты, то чек будет содержать адрес электронной почты отправителя и адрес электронной почты (либо абонентский номер) покупателя.</a:t>
            </a:r>
            <a:endParaRPr/>
          </a:p>
        </p:txBody>
      </p:sp>
      <p:sp>
        <p:nvSpPr>
          <p:cNvPr id="1263660984" name=""/>
          <p:cNvSpPr txBox="1"/>
          <p:nvPr/>
        </p:nvSpPr>
        <p:spPr bwMode="auto">
          <a:xfrm flipH="0" flipV="0">
            <a:off x="328503" y="1866899"/>
            <a:ext cx="3268730" cy="2834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Документами, подтверждающими расход являются: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Чек ККТ;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Товарные чеки/ накладные;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Квитанции, бланки строгой отчетности;</a:t>
            </a:r>
            <a:endParaRPr/>
          </a:p>
          <a:p>
            <a:pPr algn="l">
              <a:defRPr/>
            </a:pPr>
            <a:r>
              <a:rPr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Пассажирские билеты/ посадочные талоны.</a:t>
            </a:r>
            <a:endParaRPr/>
          </a:p>
          <a:p>
            <a:pPr algn="l">
              <a:defRPr/>
            </a:pPr>
            <a:r>
              <a:rPr/>
              <a:t>УПД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CF7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720133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514229" y="723899"/>
            <a:ext cx="10972077" cy="58496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l">
              <a:defRPr/>
            </a:pPr>
            <a:r>
              <a:rPr lang="ru-RU" sz="2000" b="1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Сколько необходимо хранить авансовые отчеты?</a:t>
            </a:r>
            <a:endParaRPr sz="2000"/>
          </a:p>
          <a:p>
            <a:pPr algn="l">
              <a:defRPr/>
            </a:pPr>
            <a:r>
              <a:rPr lang="ru-RU" sz="20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В соответствии с ч.1 ст. 29 Федерального закона № 402-ФЗ авансовые отчеты необходимо хранить в течение 5 лет после отчетного периода. Порядок хранения авансовых отчетов каждая организация выбирает самостоятельно. Как правило, авансовые отчеты с приложенными подтверждающими документами прошиваются в хронологическом порядке либо поквартально.</a:t>
            </a:r>
            <a:endParaRPr sz="2000"/>
          </a:p>
          <a:p>
            <a:pPr algn="l">
              <a:defRPr/>
            </a:pPr>
            <a:endParaRPr sz="2000"/>
          </a:p>
          <a:p>
            <a:pPr algn="l">
              <a:defRPr/>
            </a:pPr>
            <a:r>
              <a:rPr lang="ru-RU" sz="2000" b="1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Как исправить ошибки в авансовом отчете?</a:t>
            </a:r>
            <a:endParaRPr sz="2000"/>
          </a:p>
          <a:p>
            <a:pPr algn="l">
              <a:defRPr/>
            </a:pPr>
            <a:r>
              <a:rPr lang="ru-RU" sz="2000" b="0" i="0" u="none" strike="noStrike" cap="none" spc="0">
                <a:solidFill>
                  <a:srgbClr val="0A0A0A"/>
                </a:solidFill>
                <a:latin typeface="Liberation Sans"/>
                <a:ea typeface="Liberation Sans"/>
                <a:cs typeface="Liberation Sans"/>
              </a:rPr>
              <a:t>Если вы нашли ошибку в авансовом отчете, то исправления можно сделать по общим правилам исправлений в первичных документах:</a:t>
            </a:r>
            <a:endParaRPr sz="2000"/>
          </a:p>
          <a:p>
            <a:pPr algn="l">
              <a:defRPr/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Если сделали какую-то неправильную запись (Например: сотруднику выдали в подотчет 5 000 руб. на канцтовары. Фактическая стоимость составила 4 278,13 руб. При заполнении авансового отчета сотрудник допустил ошибку, указал сумму расхода 4287,13.) В данном случаи необходимо зачеркнуть одной строкой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lang="ru-RU" sz="2000" b="0" i="0" u="none" strike="sng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4 278,13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, прописать верную сумма 4 287,13 с пометкой исправленному верить, при этом исправленная запись должна быть читаемой;</a:t>
            </a:r>
            <a:endParaRPr sz="2000"/>
          </a:p>
          <a:p>
            <a:pPr algn="l">
              <a:defRPr/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Рядом сделать отметку «исправлено»;</a:t>
            </a:r>
            <a:endParaRPr sz="2000"/>
          </a:p>
          <a:p>
            <a:pPr algn="l">
              <a:defRPr/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Ответственный сотрудник должен заверить исправление своей подписью.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R7-Office/7.4.0.112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>Krokoz™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 такое УПД </dc:title>
  <dc:subject/>
  <dc:creator>Анна</dc:creator>
  <cp:keywords/>
  <dc:description/>
  <dc:identifier/>
  <dc:language/>
  <cp:lastModifiedBy>Наталья Лычагина</cp:lastModifiedBy>
  <cp:revision>6</cp:revision>
  <dcterms:created xsi:type="dcterms:W3CDTF">2023-10-03T05:09:08Z</dcterms:created>
  <dcterms:modified xsi:type="dcterms:W3CDTF">2023-10-19T05:23:13Z</dcterms:modified>
  <cp:category/>
  <cp:contentStatus/>
  <cp:version/>
</cp:coreProperties>
</file>