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76" r:id="rId2"/>
    <p:sldId id="370" r:id="rId3"/>
    <p:sldId id="377" r:id="rId4"/>
    <p:sldId id="293" r:id="rId5"/>
    <p:sldId id="327" r:id="rId6"/>
    <p:sldId id="334" r:id="rId7"/>
    <p:sldId id="368" r:id="rId8"/>
    <p:sldId id="337" r:id="rId9"/>
    <p:sldId id="359" r:id="rId10"/>
    <p:sldId id="361" r:id="rId11"/>
    <p:sldId id="360" r:id="rId12"/>
    <p:sldId id="362" r:id="rId13"/>
    <p:sldId id="378" r:id="rId14"/>
    <p:sldId id="351" r:id="rId15"/>
    <p:sldId id="352" r:id="rId16"/>
    <p:sldId id="364" r:id="rId17"/>
    <p:sldId id="363" r:id="rId18"/>
    <p:sldId id="365" r:id="rId19"/>
    <p:sldId id="366" r:id="rId20"/>
    <p:sldId id="381" r:id="rId21"/>
    <p:sldId id="382" r:id="rId22"/>
    <p:sldId id="383" r:id="rId23"/>
    <p:sldId id="335" r:id="rId24"/>
    <p:sldId id="379" r:id="rId25"/>
    <p:sldId id="380" r:id="rId26"/>
    <p:sldId id="375" r:id="rId27"/>
    <p:sldId id="353" r:id="rId2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0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C97FB-74E8-45EA-A763-97AE190C43E5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3E642-0F5E-4E55-8866-DF0116FEE1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1E12E-FFBD-4C90-8525-1670863D4078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8862F-32DD-41E3-85D4-91EBAE2752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8D595-5F8E-4679-B054-599353187022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E3AE6-9610-4C67-9158-13B92A7A5A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10515600" cy="2098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38200" y="4076700"/>
            <a:ext cx="10515600" cy="21002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02164-9E5D-48F5-81F9-7C62B9CE8B49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AB000-EF43-4BD7-80D9-DCF019A6A6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61251-11E1-460F-A537-247C389B2E17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70642-EFA0-4C12-B29B-16D1C1B1EA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EE7BA-26EE-445F-81F3-8ACF0BF400DD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9BADF-AAA8-48C0-881E-91A88A7B39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24466-E0D5-4B83-8982-65EE28933DF6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7712E-FA3D-4C81-BAC2-A50C4DBF0D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5181600" cy="2098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838200" y="4076700"/>
            <a:ext cx="10515600" cy="21002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45A8B-657B-4A8A-9399-E64DC592CC66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4F08F-6204-4798-844C-8917C7DAAB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5181600" cy="2098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838200" y="4076700"/>
            <a:ext cx="5181600" cy="21002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4D2E0-09EF-412C-8EFC-30A95E5E25D4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E0A1A-F64B-4AF7-BBDD-7F94848B41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65DBF-8390-4E13-BD36-E50F5612621B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77A1B-A655-4C7F-8CF8-D42FE72EC3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75AA5-AFBA-4561-A319-F15F7F039890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7EB3E-3A82-4B08-BD78-F9670E78D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0C61-190D-42EF-84B7-00A76D02E3B6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6AD0D-8108-4661-B19D-12A8CDB495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98E98-3F11-453E-B942-F54336E70582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74963-3C65-4BD5-B4EA-26B3FFC96D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FC01C-FD3D-4EF7-B47E-FF1B7BDEF9F1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93DF-98E8-4241-8B7B-2C4272F2EE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1478E-E2D6-4C4A-909F-2A9C6B467972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E0967-CA77-489D-BBA7-89DA74D943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B1B94-F6EE-46B5-B63B-99C8C43A7853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96A1A-EB5F-4D8D-89F9-5C50950FCF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D94AE-8B1B-4481-8DA8-6625832A5584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F081B-D071-47DB-9D57-043760FF3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0D6C5-4294-40D1-88BE-784AFF5F4B77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70E03-CCE9-4553-8634-CA813A6552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8DC501-E8B2-45A6-AB71-0E2F467E299A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E8C4C7-F4DD-499A-884F-CED02767B3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9" r:id="rId2"/>
    <p:sldLayoutId id="2147483688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81" r:id="rId10"/>
    <p:sldLayoutId id="2147483680" r:id="rId11"/>
    <p:sldLayoutId id="2147483679" r:id="rId12"/>
    <p:sldLayoutId id="2147483678" r:id="rId13"/>
    <p:sldLayoutId id="2147483677" r:id="rId14"/>
    <p:sldLayoutId id="2147483676" r:id="rId15"/>
    <p:sldLayoutId id="2147483675" r:id="rId16"/>
    <p:sldLayoutId id="2147483674" r:id="rId17"/>
    <p:sldLayoutId id="2147483673" r:id="rId1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fsSkdty6G0&amp;feature=youtu.be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kno.ru/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hyperlink" Target="mailto:ukno@list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k.com/nti_ekb" TargetMode="Externa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470400" y="3070142"/>
            <a:ext cx="7721600" cy="2385779"/>
          </a:xfrm>
        </p:spPr>
        <p:txBody>
          <a:bodyPr anchor="b"/>
          <a:lstStyle/>
          <a:p>
            <a:pPr eaLnBrk="1" hangingPunct="1"/>
            <a:r>
              <a:rPr lang="ru-RU" altLang="ru-RU" sz="3000" b="1" dirty="0">
                <a:solidFill>
                  <a:srgbClr val="003399"/>
                </a:solidFill>
                <a:latin typeface="Arial Black" pitchFamily="34" charset="0"/>
              </a:rPr>
              <a:t>Волонтерство старшеклассников </a:t>
            </a:r>
            <a:br>
              <a:rPr lang="ru-RU" altLang="ru-RU" sz="3000" b="1" dirty="0">
                <a:solidFill>
                  <a:srgbClr val="003399"/>
                </a:solidFill>
                <a:latin typeface="Arial Black" pitchFamily="34" charset="0"/>
              </a:rPr>
            </a:br>
            <a:r>
              <a:rPr lang="ru-RU" altLang="ru-RU" sz="3000" b="1" dirty="0">
                <a:solidFill>
                  <a:srgbClr val="003399"/>
                </a:solidFill>
                <a:latin typeface="Arial Black" pitchFamily="34" charset="0"/>
              </a:rPr>
              <a:t>в мероприятиях и программах технической и </a:t>
            </a:r>
            <a:r>
              <a:rPr lang="ru-RU" altLang="ru-RU" sz="3000" b="1" dirty="0" err="1">
                <a:solidFill>
                  <a:srgbClr val="003399"/>
                </a:solidFill>
                <a:latin typeface="Arial Black" pitchFamily="34" charset="0"/>
              </a:rPr>
              <a:t>ит</a:t>
            </a:r>
            <a:r>
              <a:rPr lang="ru-RU" altLang="ru-RU" sz="3000" b="1" dirty="0">
                <a:solidFill>
                  <a:srgbClr val="003399"/>
                </a:solidFill>
                <a:latin typeface="Arial Black" pitchFamily="34" charset="0"/>
              </a:rPr>
              <a:t>-направленности </a:t>
            </a:r>
            <a:br>
              <a:rPr lang="ru-RU" altLang="ru-RU" sz="3000" b="1" dirty="0">
                <a:solidFill>
                  <a:srgbClr val="003399"/>
                </a:solidFill>
                <a:latin typeface="Arial Black" pitchFamily="34" charset="0"/>
              </a:rPr>
            </a:br>
            <a:r>
              <a:rPr lang="ru-RU" altLang="ru-RU" sz="3000" b="1" dirty="0">
                <a:solidFill>
                  <a:srgbClr val="003399"/>
                </a:solidFill>
                <a:latin typeface="Arial Black" pitchFamily="34" charset="0"/>
              </a:rPr>
              <a:t>– ресурс для подготовки будущих технологических лидеров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73915" y="5874326"/>
            <a:ext cx="5434157" cy="873559"/>
          </a:xfrm>
        </p:spPr>
        <p:txBody>
          <a:bodyPr>
            <a:normAutofit/>
          </a:bodyPr>
          <a:lstStyle/>
          <a:p>
            <a:pPr marL="0" indent="0" defTabSz="457200" eaLnBrk="1" hangingPunct="1">
              <a:buNone/>
            </a:pPr>
            <a:r>
              <a:rPr lang="ru-RU" b="1" dirty="0">
                <a:solidFill>
                  <a:srgbClr val="002060"/>
                </a:solidFill>
                <a:latin typeface="Arial" charset="0"/>
              </a:rPr>
              <a:t>Ирина </a:t>
            </a:r>
            <a:r>
              <a:rPr lang="ru-RU" b="1" dirty="0" err="1">
                <a:solidFill>
                  <a:srgbClr val="002060"/>
                </a:solidFill>
                <a:latin typeface="Arial" charset="0"/>
              </a:rPr>
              <a:t>Линовна</a:t>
            </a:r>
            <a:r>
              <a:rPr lang="ru-RU" b="1" dirty="0">
                <a:solidFill>
                  <a:srgbClr val="002060"/>
                </a:solidFill>
                <a:latin typeface="Arial" charset="0"/>
              </a:rPr>
              <a:t> Закирова</a:t>
            </a:r>
            <a:r>
              <a:rPr lang="ru-RU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 charset="0"/>
              </a:rPr>
              <a:t>исполнительный директор УКНО</a:t>
            </a:r>
          </a:p>
        </p:txBody>
      </p:sp>
      <p:pic>
        <p:nvPicPr>
          <p:cNvPr id="2048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95365" y="381866"/>
            <a:ext cx="257016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60" y="381867"/>
            <a:ext cx="3812263" cy="493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65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18" y="187564"/>
            <a:ext cx="3532773" cy="62804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89" y="187564"/>
            <a:ext cx="2957513" cy="5257800"/>
          </a:xfrm>
          <a:prstGeom prst="rect">
            <a:avLst/>
          </a:prstGeom>
        </p:spPr>
      </p:pic>
      <p:pic>
        <p:nvPicPr>
          <p:cNvPr id="12" name="Picture 3" descr="makerhack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5" y="92526"/>
            <a:ext cx="4047768" cy="1696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5"/>
          <p:cNvSpPr>
            <a:spLocks noChangeArrowheads="1"/>
          </p:cNvSpPr>
          <p:nvPr/>
        </p:nvSpPr>
        <p:spPr bwMode="auto">
          <a:xfrm>
            <a:off x="6964218" y="4738255"/>
            <a:ext cx="5227782" cy="2119745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95 </a:t>
            </a:r>
            <a:r>
              <a:rPr lang="ru-RU" altLang="ru-RU" sz="2800" dirty="0">
                <a:solidFill>
                  <a:srgbClr val="000000"/>
                </a:solidFill>
              </a:rPr>
              <a:t>участников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18 </a:t>
            </a:r>
            <a:r>
              <a:rPr lang="ru-RU" altLang="ru-RU" sz="2800" dirty="0">
                <a:solidFill>
                  <a:srgbClr val="000000"/>
                </a:solidFill>
              </a:rPr>
              <a:t>проектных команд 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3</a:t>
            </a:r>
            <a:r>
              <a:rPr lang="ru-RU" altLang="ru-RU" sz="2800" dirty="0">
                <a:solidFill>
                  <a:srgbClr val="000000"/>
                </a:solidFill>
              </a:rPr>
              <a:t> направления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32 </a:t>
            </a:r>
            <a:r>
              <a:rPr lang="ru-RU" altLang="ru-RU" sz="2800" dirty="0">
                <a:solidFill>
                  <a:srgbClr val="000000"/>
                </a:solidFill>
              </a:rPr>
              <a:t>часа работы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" y="4391526"/>
            <a:ext cx="4384843" cy="24664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55" y="1811828"/>
            <a:ext cx="4547049" cy="303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44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35" y="221673"/>
            <a:ext cx="5848753" cy="38885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98544"/>
            <a:ext cx="6725066" cy="4484253"/>
          </a:xfrm>
          <a:prstGeom prst="rect">
            <a:avLst/>
          </a:prstGeom>
        </p:spPr>
      </p:pic>
      <p:sp>
        <p:nvSpPr>
          <p:cNvPr id="11" name="Скругленный прямоугольник 5"/>
          <p:cNvSpPr>
            <a:spLocks noChangeArrowheads="1"/>
          </p:cNvSpPr>
          <p:nvPr/>
        </p:nvSpPr>
        <p:spPr bwMode="auto">
          <a:xfrm>
            <a:off x="6811906" y="4366355"/>
            <a:ext cx="5227782" cy="2331724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86 </a:t>
            </a:r>
            <a:r>
              <a:rPr lang="ru-RU" altLang="ru-RU" sz="2800" dirty="0">
                <a:solidFill>
                  <a:srgbClr val="000000"/>
                </a:solidFill>
              </a:rPr>
              <a:t>участников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12 </a:t>
            </a:r>
            <a:r>
              <a:rPr lang="ru-RU" altLang="ru-RU" sz="2800" dirty="0">
                <a:solidFill>
                  <a:srgbClr val="000000"/>
                </a:solidFill>
              </a:rPr>
              <a:t>экспертов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6 </a:t>
            </a:r>
            <a:r>
              <a:rPr lang="ru-RU" altLang="ru-RU" sz="2800" dirty="0">
                <a:solidFill>
                  <a:srgbClr val="000000"/>
                </a:solidFill>
              </a:rPr>
              <a:t>кейсов</a:t>
            </a:r>
            <a:r>
              <a:rPr lang="ru-RU" altLang="ru-RU" sz="2800" b="1" dirty="0">
                <a:solidFill>
                  <a:srgbClr val="000000"/>
                </a:solidFill>
              </a:rPr>
              <a:t> 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4</a:t>
            </a:r>
            <a:r>
              <a:rPr lang="ru-RU" altLang="ru-RU" sz="2800" dirty="0">
                <a:solidFill>
                  <a:srgbClr val="000000"/>
                </a:solidFill>
              </a:rPr>
              <a:t> музея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8 </a:t>
            </a:r>
            <a:r>
              <a:rPr lang="ru-RU" altLang="ru-RU" sz="2800" dirty="0">
                <a:solidFill>
                  <a:srgbClr val="000000"/>
                </a:solidFill>
              </a:rPr>
              <a:t>организаций – партнёров</a:t>
            </a:r>
          </a:p>
        </p:txBody>
      </p:sp>
      <p:sp>
        <p:nvSpPr>
          <p:cNvPr id="6" name="Скругленный прямоугольник 5"/>
          <p:cNvSpPr>
            <a:spLocks noChangeArrowheads="1"/>
          </p:cNvSpPr>
          <p:nvPr/>
        </p:nvSpPr>
        <p:spPr bwMode="auto">
          <a:xfrm>
            <a:off x="-1" y="157017"/>
            <a:ext cx="6336145" cy="174152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defTabSz="457200"/>
            <a:r>
              <a:rPr lang="en-US" altLang="ru-RU" sz="3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SocialHack</a:t>
            </a:r>
            <a:r>
              <a:rPr lang="en-US" altLang="ru-RU" sz="3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defTabSz="457200"/>
            <a:r>
              <a:rPr lang="en-US" altLang="ru-RU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 </a:t>
            </a:r>
            <a:r>
              <a:rPr lang="ru-RU" altLang="ru-RU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 </a:t>
            </a:r>
            <a:r>
              <a:rPr lang="ru-RU" altLang="ru-RU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 для музеев</a:t>
            </a:r>
          </a:p>
        </p:txBody>
      </p:sp>
    </p:spTree>
    <p:extLst>
      <p:ext uri="{BB962C8B-B14F-4D97-AF65-F5344CB8AC3E}">
        <p14:creationId xmlns:p14="http://schemas.microsoft.com/office/powerpoint/2010/main" val="498826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91" y="1274619"/>
            <a:ext cx="7444509" cy="55833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243781" cy="4682836"/>
          </a:xfrm>
          <a:prstGeom prst="rect">
            <a:avLst/>
          </a:prstGeom>
        </p:spPr>
      </p:pic>
      <p:sp>
        <p:nvSpPr>
          <p:cNvPr id="4" name="Скругленный прямоугольник 5"/>
          <p:cNvSpPr>
            <a:spLocks noChangeArrowheads="1"/>
          </p:cNvSpPr>
          <p:nvPr/>
        </p:nvSpPr>
        <p:spPr bwMode="auto">
          <a:xfrm>
            <a:off x="6243781" y="1"/>
            <a:ext cx="5948220" cy="2194559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/>
            <a:r>
              <a:rPr lang="ru-RU" altLang="ru-RU" sz="3600" b="1" dirty="0" err="1">
                <a:solidFill>
                  <a:srgbClr val="000000"/>
                </a:solidFill>
              </a:rPr>
              <a:t>Хакатон</a:t>
            </a:r>
            <a:r>
              <a:rPr lang="ru-RU" altLang="ru-RU" sz="3600" b="1" dirty="0">
                <a:solidFill>
                  <a:srgbClr val="000000"/>
                </a:solidFill>
              </a:rPr>
              <a:t> музейных </a:t>
            </a:r>
          </a:p>
          <a:p>
            <a:pPr defTabSz="457200"/>
            <a:r>
              <a:rPr lang="ru-RU" altLang="ru-RU" sz="3600" b="1" dirty="0">
                <a:solidFill>
                  <a:srgbClr val="000000"/>
                </a:solidFill>
              </a:rPr>
              <a:t>и экскурсионных </a:t>
            </a:r>
          </a:p>
          <a:p>
            <a:pPr defTabSz="457200"/>
            <a:r>
              <a:rPr lang="ru-RU" altLang="ru-RU" sz="3600" b="1" dirty="0">
                <a:solidFill>
                  <a:srgbClr val="000000"/>
                </a:solidFill>
              </a:rPr>
              <a:t>цифровых решений </a:t>
            </a:r>
          </a:p>
          <a:p>
            <a:pPr defTabSz="457200"/>
            <a:r>
              <a:rPr lang="en-US" altLang="ru-RU" sz="3600" b="1" dirty="0">
                <a:solidFill>
                  <a:srgbClr val="000000"/>
                </a:solidFill>
              </a:rPr>
              <a:t>URAL VR</a:t>
            </a:r>
            <a:r>
              <a:rPr lang="ru-RU" altLang="ru-RU" sz="3600" b="1" dirty="0">
                <a:solidFill>
                  <a:srgbClr val="000000"/>
                </a:solidFill>
              </a:rPr>
              <a:t>/</a:t>
            </a:r>
            <a:r>
              <a:rPr lang="en-US" altLang="ru-RU" sz="3600" b="1" dirty="0">
                <a:solidFill>
                  <a:srgbClr val="000000"/>
                </a:solidFill>
              </a:rPr>
              <a:t>AR FEST </a:t>
            </a:r>
            <a:r>
              <a:rPr lang="ru-RU" altLang="ru-RU" sz="3600" b="1" dirty="0">
                <a:solidFill>
                  <a:srgbClr val="000000"/>
                </a:solidFill>
              </a:rPr>
              <a:t>2020</a:t>
            </a:r>
          </a:p>
        </p:txBody>
      </p:sp>
      <p:sp>
        <p:nvSpPr>
          <p:cNvPr id="5" name="Скругленный прямоугольник 5"/>
          <p:cNvSpPr>
            <a:spLocks noChangeArrowheads="1"/>
          </p:cNvSpPr>
          <p:nvPr/>
        </p:nvSpPr>
        <p:spPr bwMode="auto">
          <a:xfrm>
            <a:off x="0" y="4733059"/>
            <a:ext cx="5181600" cy="2074719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100 </a:t>
            </a:r>
            <a:r>
              <a:rPr lang="ru-RU" altLang="ru-RU" sz="2800" dirty="0">
                <a:solidFill>
                  <a:srgbClr val="000000"/>
                </a:solidFill>
              </a:rPr>
              <a:t>участников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6 </a:t>
            </a:r>
            <a:r>
              <a:rPr lang="ru-RU" altLang="ru-RU" sz="2800" dirty="0">
                <a:solidFill>
                  <a:srgbClr val="000000"/>
                </a:solidFill>
              </a:rPr>
              <a:t>направлений/ </a:t>
            </a:r>
            <a:r>
              <a:rPr lang="ru-RU" altLang="ru-RU" sz="2800" b="1" dirty="0">
                <a:solidFill>
                  <a:srgbClr val="000000"/>
                </a:solidFill>
              </a:rPr>
              <a:t>11 </a:t>
            </a:r>
            <a:r>
              <a:rPr lang="ru-RU" altLang="ru-RU" sz="2800" dirty="0">
                <a:solidFill>
                  <a:srgbClr val="000000"/>
                </a:solidFill>
              </a:rPr>
              <a:t>кейсов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26 </a:t>
            </a:r>
            <a:r>
              <a:rPr lang="ru-RU" altLang="ru-RU" sz="2800" dirty="0">
                <a:solidFill>
                  <a:srgbClr val="000000"/>
                </a:solidFill>
              </a:rPr>
              <a:t>участников семинара 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8 </a:t>
            </a:r>
            <a:r>
              <a:rPr lang="ru-RU" altLang="ru-RU" sz="2800" dirty="0">
                <a:solidFill>
                  <a:srgbClr val="000000"/>
                </a:solidFill>
              </a:rPr>
              <a:t>организаций – партнёров</a:t>
            </a:r>
          </a:p>
        </p:txBody>
      </p:sp>
    </p:spTree>
    <p:extLst>
      <p:ext uri="{BB962C8B-B14F-4D97-AF65-F5344CB8AC3E}">
        <p14:creationId xmlns:p14="http://schemas.microsoft.com/office/powerpoint/2010/main" val="3556098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5"/>
          <p:cNvSpPr>
            <a:spLocks noChangeArrowheads="1"/>
          </p:cNvSpPr>
          <p:nvPr/>
        </p:nvSpPr>
        <p:spPr bwMode="auto">
          <a:xfrm>
            <a:off x="8453000" y="4453671"/>
            <a:ext cx="3628925" cy="2276763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</a:t>
            </a:r>
            <a:r>
              <a:rPr lang="ru-RU" altLang="ru-RU" sz="3200" b="1" dirty="0">
                <a:solidFill>
                  <a:srgbClr val="000000"/>
                </a:solidFill>
              </a:rPr>
              <a:t>30 </a:t>
            </a:r>
            <a:r>
              <a:rPr lang="ru-RU" altLang="ru-RU" sz="3200" dirty="0">
                <a:solidFill>
                  <a:srgbClr val="000000"/>
                </a:solidFill>
              </a:rPr>
              <a:t>участников</a:t>
            </a:r>
          </a:p>
          <a:p>
            <a:pPr defTabSz="457200">
              <a:buFontTx/>
              <a:buChar char="•"/>
            </a:pPr>
            <a:r>
              <a:rPr lang="ru-RU" altLang="ru-RU" sz="3200" b="1" dirty="0">
                <a:solidFill>
                  <a:srgbClr val="000000"/>
                </a:solidFill>
              </a:rPr>
              <a:t> 6 </a:t>
            </a:r>
            <a:r>
              <a:rPr lang="ru-RU" altLang="ru-RU" sz="3200" dirty="0">
                <a:solidFill>
                  <a:srgbClr val="000000"/>
                </a:solidFill>
              </a:rPr>
              <a:t>школ и СПО </a:t>
            </a:r>
          </a:p>
          <a:p>
            <a:pPr defTabSz="457200">
              <a:buFontTx/>
              <a:buChar char="•"/>
            </a:pPr>
            <a:r>
              <a:rPr lang="ru-RU" altLang="ru-RU" sz="3200" b="1" dirty="0">
                <a:solidFill>
                  <a:srgbClr val="000000"/>
                </a:solidFill>
              </a:rPr>
              <a:t> 8 </a:t>
            </a:r>
            <a:r>
              <a:rPr lang="ru-RU" altLang="ru-RU" sz="3200" dirty="0">
                <a:solidFill>
                  <a:srgbClr val="000000"/>
                </a:solidFill>
              </a:rPr>
              <a:t>часов работы</a:t>
            </a:r>
          </a:p>
          <a:p>
            <a:pPr defTabSz="457200">
              <a:buFontTx/>
              <a:buChar char="•"/>
            </a:pPr>
            <a:r>
              <a:rPr lang="ru-RU" altLang="ru-RU" sz="3200" dirty="0">
                <a:solidFill>
                  <a:srgbClr val="000000"/>
                </a:solidFill>
              </a:rPr>
              <a:t> </a:t>
            </a:r>
            <a:r>
              <a:rPr lang="ru-RU" altLang="ru-RU" sz="3200" b="1" dirty="0">
                <a:solidFill>
                  <a:srgbClr val="000000"/>
                </a:solidFill>
              </a:rPr>
              <a:t>12</a:t>
            </a:r>
            <a:r>
              <a:rPr lang="ru-RU" altLang="ru-RU" sz="3200" dirty="0">
                <a:solidFill>
                  <a:srgbClr val="000000"/>
                </a:solidFill>
              </a:rPr>
              <a:t> волонтеров</a:t>
            </a: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4" y="919455"/>
            <a:ext cx="4071308" cy="3053481"/>
          </a:xfrm>
        </p:spPr>
      </p:pic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92" y="288348"/>
            <a:ext cx="4912784" cy="3684588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62" y="3732086"/>
            <a:ext cx="3997796" cy="2998348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>
            <a:spLocks noChangeArrowheads="1"/>
          </p:cNvSpPr>
          <p:nvPr/>
        </p:nvSpPr>
        <p:spPr bwMode="auto">
          <a:xfrm>
            <a:off x="146125" y="4019320"/>
            <a:ext cx="4193037" cy="2711117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/>
            <a:r>
              <a:rPr lang="ru-RU" sz="2600" b="1" dirty="0">
                <a:solidFill>
                  <a:srgbClr val="000000"/>
                </a:solidFill>
              </a:rPr>
              <a:t>Проектирование приборов и устройств для комфортной городской среды в </a:t>
            </a:r>
            <a:r>
              <a:rPr lang="ru-RU" sz="2600" b="1" dirty="0" err="1">
                <a:solidFill>
                  <a:srgbClr val="000000"/>
                </a:solidFill>
              </a:rPr>
              <a:t>г.Каменске</a:t>
            </a:r>
            <a:r>
              <a:rPr lang="ru-RU" sz="2600" b="1" dirty="0">
                <a:solidFill>
                  <a:srgbClr val="000000"/>
                </a:solidFill>
              </a:rPr>
              <a:t>-Уральском</a:t>
            </a:r>
            <a:endParaRPr lang="ru-RU" altLang="ru-RU" sz="2600" b="1" dirty="0">
              <a:solidFill>
                <a:srgbClr val="000000"/>
              </a:solidFill>
            </a:endParaRPr>
          </a:p>
        </p:txBody>
      </p:sp>
      <p:sp>
        <p:nvSpPr>
          <p:cNvPr id="19" name="Скругленный прямоугольник 18"/>
          <p:cNvSpPr>
            <a:spLocks noChangeArrowheads="1"/>
          </p:cNvSpPr>
          <p:nvPr/>
        </p:nvSpPr>
        <p:spPr bwMode="auto">
          <a:xfrm>
            <a:off x="267854" y="81381"/>
            <a:ext cx="6259457" cy="745508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/>
            <a:r>
              <a:rPr lang="ru-RU" altLang="ru-RU" sz="3800" b="1" dirty="0" err="1">
                <a:solidFill>
                  <a:srgbClr val="000000"/>
                </a:solidFill>
              </a:rPr>
              <a:t>Хакатон</a:t>
            </a:r>
            <a:r>
              <a:rPr lang="ru-RU" altLang="ru-RU" sz="3800" b="1" dirty="0">
                <a:solidFill>
                  <a:srgbClr val="000000"/>
                </a:solidFill>
              </a:rPr>
              <a:t> «Умный город»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0287" y="1306940"/>
            <a:ext cx="3099862" cy="232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20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15.userapi.com/5nk3r_LpdXw8kdW55v9UYUG425nivNYuA6QBjw/C7w_g7Oqp3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581" y="1505527"/>
            <a:ext cx="4248728" cy="286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0710" y="3249564"/>
            <a:ext cx="3860031" cy="28950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1" y="1089890"/>
            <a:ext cx="3578949" cy="26842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81" y="3641436"/>
            <a:ext cx="3980874" cy="2985655"/>
          </a:xfrm>
          <a:prstGeom prst="rect">
            <a:avLst/>
          </a:prstGeom>
        </p:spPr>
      </p:pic>
      <p:sp>
        <p:nvSpPr>
          <p:cNvPr id="15" name="Скругленный прямоугольник 5"/>
          <p:cNvSpPr>
            <a:spLocks noChangeArrowheads="1"/>
          </p:cNvSpPr>
          <p:nvPr/>
        </p:nvSpPr>
        <p:spPr bwMode="auto">
          <a:xfrm>
            <a:off x="7564581" y="4524664"/>
            <a:ext cx="4248728" cy="2119745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36 </a:t>
            </a:r>
            <a:r>
              <a:rPr lang="ru-RU" altLang="ru-RU" sz="2800" dirty="0">
                <a:solidFill>
                  <a:srgbClr val="000000"/>
                </a:solidFill>
              </a:rPr>
              <a:t>участников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9 </a:t>
            </a:r>
            <a:r>
              <a:rPr lang="ru-RU" altLang="ru-RU" sz="2800" dirty="0">
                <a:solidFill>
                  <a:srgbClr val="000000"/>
                </a:solidFill>
              </a:rPr>
              <a:t>проектных команд 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6</a:t>
            </a:r>
            <a:r>
              <a:rPr lang="ru-RU" altLang="ru-RU" sz="2800" dirty="0">
                <a:solidFill>
                  <a:srgbClr val="000000"/>
                </a:solidFill>
              </a:rPr>
              <a:t> </a:t>
            </a:r>
            <a:r>
              <a:rPr lang="ru-RU" altLang="ru-RU" sz="2800" dirty="0" err="1">
                <a:solidFill>
                  <a:srgbClr val="000000"/>
                </a:solidFill>
              </a:rPr>
              <a:t>ит</a:t>
            </a:r>
            <a:r>
              <a:rPr lang="ru-RU" altLang="ru-RU" sz="2800" dirty="0">
                <a:solidFill>
                  <a:srgbClr val="000000"/>
                </a:solidFill>
              </a:rPr>
              <a:t>-решений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1+10 </a:t>
            </a:r>
            <a:r>
              <a:rPr lang="ru-RU" altLang="ru-RU" sz="2800" dirty="0">
                <a:solidFill>
                  <a:srgbClr val="000000"/>
                </a:solidFill>
              </a:rPr>
              <a:t>дней работы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6"/>
          <a:srcRect l="30786" t="15964" r="18931" b="61004"/>
          <a:stretch/>
        </p:blipFill>
        <p:spPr bwMode="auto">
          <a:xfrm>
            <a:off x="171793" y="325476"/>
            <a:ext cx="5600934" cy="1528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5069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5"/>
          <p:cNvSpPr>
            <a:spLocks noChangeArrowheads="1"/>
          </p:cNvSpPr>
          <p:nvPr/>
        </p:nvSpPr>
        <p:spPr bwMode="auto">
          <a:xfrm>
            <a:off x="181481" y="4572141"/>
            <a:ext cx="4248728" cy="2119745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22 </a:t>
            </a:r>
            <a:r>
              <a:rPr lang="ru-RU" altLang="ru-RU" sz="2800" dirty="0">
                <a:solidFill>
                  <a:srgbClr val="000000"/>
                </a:solidFill>
              </a:rPr>
              <a:t>участника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7 </a:t>
            </a:r>
            <a:r>
              <a:rPr lang="ru-RU" altLang="ru-RU" sz="2800" dirty="0">
                <a:solidFill>
                  <a:srgbClr val="000000"/>
                </a:solidFill>
              </a:rPr>
              <a:t>проектных команд 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6</a:t>
            </a:r>
            <a:r>
              <a:rPr lang="ru-RU" altLang="ru-RU" sz="2800" dirty="0">
                <a:solidFill>
                  <a:srgbClr val="000000"/>
                </a:solidFill>
              </a:rPr>
              <a:t> </a:t>
            </a:r>
            <a:r>
              <a:rPr lang="ru-RU" altLang="ru-RU" sz="2800" dirty="0" err="1">
                <a:solidFill>
                  <a:srgbClr val="000000"/>
                </a:solidFill>
              </a:rPr>
              <a:t>ит</a:t>
            </a:r>
            <a:r>
              <a:rPr lang="ru-RU" altLang="ru-RU" sz="2800" dirty="0">
                <a:solidFill>
                  <a:srgbClr val="000000"/>
                </a:solidFill>
              </a:rPr>
              <a:t>-решений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5 </a:t>
            </a:r>
            <a:r>
              <a:rPr lang="ru-RU" altLang="ru-RU" sz="2800" dirty="0">
                <a:solidFill>
                  <a:srgbClr val="000000"/>
                </a:solidFill>
              </a:rPr>
              <a:t>дней работы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1891144"/>
            <a:ext cx="4409851" cy="248054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2509" y="365125"/>
            <a:ext cx="11757891" cy="1325563"/>
          </a:xfrm>
        </p:spPr>
        <p:txBody>
          <a:bodyPr/>
          <a:lstStyle/>
          <a:p>
            <a:r>
              <a:rPr lang="ru-RU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Хакатон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«Сообщество реки Чусовой»</a:t>
            </a:r>
            <a:b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Hachathon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Chusovaya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River Community»</a:t>
            </a:r>
            <a:endParaRPr lang="ru-RU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77" y="1731839"/>
            <a:ext cx="4566798" cy="2568823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199" y="4341813"/>
            <a:ext cx="4416999" cy="2484563"/>
          </a:xfrm>
        </p:spPr>
      </p:pic>
      <p:pic>
        <p:nvPicPr>
          <p:cNvPr id="17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89" y="1792092"/>
            <a:ext cx="2879188" cy="4072803"/>
          </a:xfrm>
        </p:spPr>
      </p:pic>
    </p:spTree>
    <p:extLst>
      <p:ext uri="{BB962C8B-B14F-4D97-AF65-F5344CB8AC3E}">
        <p14:creationId xmlns:p14="http://schemas.microsoft.com/office/powerpoint/2010/main" val="559709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4" descr="на образовательной конференции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388225" y="3254375"/>
            <a:ext cx="4803775" cy="3603625"/>
          </a:xfrm>
        </p:spPr>
      </p:pic>
      <p:pic>
        <p:nvPicPr>
          <p:cNvPr id="30722" name="Picture 15" descr="проектная сессия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321050"/>
            <a:ext cx="4716463" cy="3536950"/>
          </a:xfrm>
        </p:spPr>
      </p:pic>
      <p:pic>
        <p:nvPicPr>
          <p:cNvPr id="30723" name="Picture 1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379538" y="0"/>
            <a:ext cx="9261475" cy="3328988"/>
          </a:xfrm>
        </p:spPr>
      </p:pic>
      <p:sp>
        <p:nvSpPr>
          <p:cNvPr id="30724" name="Скругленный прямоугольник 5"/>
          <p:cNvSpPr>
            <a:spLocks noChangeArrowheads="1"/>
          </p:cNvSpPr>
          <p:nvPr/>
        </p:nvSpPr>
        <p:spPr bwMode="auto">
          <a:xfrm>
            <a:off x="3937000" y="2552700"/>
            <a:ext cx="5494338" cy="2189163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/>
            <a:r>
              <a:rPr lang="ru-RU" altLang="ru-RU" sz="4400" b="1" dirty="0">
                <a:solidFill>
                  <a:srgbClr val="000000"/>
                </a:solidFill>
              </a:rPr>
              <a:t>Образовательная программа </a:t>
            </a:r>
          </a:p>
          <a:p>
            <a:pPr defTabSz="457200"/>
            <a:r>
              <a:rPr lang="ru-RU" altLang="ru-RU" sz="4400" b="1" dirty="0">
                <a:solidFill>
                  <a:srgbClr val="000000"/>
                </a:solidFill>
              </a:rPr>
              <a:t>Юн</a:t>
            </a:r>
            <a:r>
              <a:rPr lang="en-US" altLang="ru-RU" sz="4400" b="1" dirty="0">
                <a:solidFill>
                  <a:srgbClr val="000000"/>
                </a:solidFill>
              </a:rPr>
              <a:t>IT - </a:t>
            </a:r>
            <a:r>
              <a:rPr lang="ru-RU" altLang="ru-RU" sz="4400" b="1" dirty="0">
                <a:solidFill>
                  <a:srgbClr val="000000"/>
                </a:solidFill>
              </a:rPr>
              <a:t>Урал</a:t>
            </a:r>
          </a:p>
        </p:txBody>
      </p:sp>
      <p:sp>
        <p:nvSpPr>
          <p:cNvPr id="30725" name="Скругленный прямоугольник 5"/>
          <p:cNvSpPr>
            <a:spLocks noChangeArrowheads="1"/>
          </p:cNvSpPr>
          <p:nvPr/>
        </p:nvSpPr>
        <p:spPr bwMode="auto">
          <a:xfrm>
            <a:off x="6538913" y="5080000"/>
            <a:ext cx="5653087" cy="1778000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120-160 участников 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16-20 </a:t>
            </a:r>
            <a:r>
              <a:rPr lang="ru-RU" altLang="ru-RU" sz="2800" dirty="0">
                <a:solidFill>
                  <a:srgbClr val="000000"/>
                </a:solidFill>
              </a:rPr>
              <a:t>ИТ-проектов ежегодно</a:t>
            </a:r>
          </a:p>
          <a:p>
            <a:pPr defTabSz="457200">
              <a:buFontTx/>
              <a:buChar char="•"/>
            </a:pPr>
            <a:r>
              <a:rPr lang="ru-RU" altLang="ru-RU" sz="2800" dirty="0">
                <a:solidFill>
                  <a:srgbClr val="000000"/>
                </a:solidFill>
              </a:rPr>
              <a:t> </a:t>
            </a:r>
            <a:r>
              <a:rPr lang="ru-RU" altLang="ru-RU" sz="2800" b="1" dirty="0">
                <a:solidFill>
                  <a:srgbClr val="000000"/>
                </a:solidFill>
              </a:rPr>
              <a:t>12-18</a:t>
            </a:r>
            <a:r>
              <a:rPr lang="ru-RU" altLang="ru-RU" sz="2800" dirty="0">
                <a:solidFill>
                  <a:srgbClr val="000000"/>
                </a:solidFill>
              </a:rPr>
              <a:t> студентов-волонтеров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 6-8 </a:t>
            </a:r>
            <a:r>
              <a:rPr lang="ru-RU" altLang="ru-RU" sz="2800" dirty="0">
                <a:solidFill>
                  <a:srgbClr val="000000"/>
                </a:solidFill>
              </a:rPr>
              <a:t>ИТ-компаний – партнёров</a:t>
            </a:r>
          </a:p>
        </p:txBody>
      </p:sp>
      <p:sp>
        <p:nvSpPr>
          <p:cNvPr id="7" name="Скругленный прямоугольник 5"/>
          <p:cNvSpPr>
            <a:spLocks noChangeArrowheads="1"/>
          </p:cNvSpPr>
          <p:nvPr/>
        </p:nvSpPr>
        <p:spPr bwMode="auto">
          <a:xfrm>
            <a:off x="0" y="6165201"/>
            <a:ext cx="5689600" cy="609672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/>
            <a:r>
              <a:rPr lang="ru-RU" altLang="ru-RU" sz="2800" b="1" dirty="0">
                <a:solidFill>
                  <a:srgbClr val="000000"/>
                </a:solidFill>
              </a:rPr>
              <a:t>Молодёжный ИТ-акселератор</a:t>
            </a:r>
          </a:p>
        </p:txBody>
      </p:sp>
    </p:spTree>
    <p:extLst>
      <p:ext uri="{BB962C8B-B14F-4D97-AF65-F5344CB8AC3E}">
        <p14:creationId xmlns:p14="http://schemas.microsoft.com/office/powerpoint/2010/main" val="3191949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10"/>
          <p:cNvSpPr/>
          <p:nvPr/>
        </p:nvSpPr>
        <p:spPr>
          <a:xfrm>
            <a:off x="7334250" y="4371975"/>
            <a:ext cx="3478213" cy="757238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800" b="1">
                <a:solidFill>
                  <a:schemeClr val="tx1"/>
                </a:solidFill>
                <a:latin typeface="Arial" charset="0"/>
                <a:cs typeface="Arial" charset="0"/>
              </a:rPr>
              <a:t>750</a:t>
            </a:r>
            <a:r>
              <a:rPr lang="ru-RU" altLang="ru-RU" sz="2800">
                <a:solidFill>
                  <a:schemeClr val="tx1"/>
                </a:solidFill>
                <a:latin typeface="Arial" charset="0"/>
                <a:cs typeface="Arial" charset="0"/>
              </a:rPr>
              <a:t> школьников</a:t>
            </a:r>
            <a:r>
              <a:rPr lang="en-US" altLang="ru-RU" sz="280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ru-RU" altLang="ru-RU" sz="28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25602" name="Picture 12" descr="_DSC979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09737" y="-19481"/>
            <a:ext cx="10482263" cy="6877482"/>
          </a:xfrm>
        </p:spPr>
      </p:pic>
      <p:sp>
        <p:nvSpPr>
          <p:cNvPr id="11" name="Скругленный прямоугольник 10"/>
          <p:cNvSpPr/>
          <p:nvPr/>
        </p:nvSpPr>
        <p:spPr>
          <a:xfrm>
            <a:off x="99002" y="1054101"/>
            <a:ext cx="4149725" cy="62706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800" b="1">
                <a:solidFill>
                  <a:schemeClr val="tx1"/>
                </a:solidFill>
                <a:latin typeface="Arial" charset="0"/>
                <a:cs typeface="Arial" charset="0"/>
              </a:rPr>
              <a:t>Ежегодно с 2015 года</a:t>
            </a:r>
            <a:endParaRPr lang="ru-RU" altLang="ru-RU" sz="28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Скругленный прямоугольник 10"/>
          <p:cNvSpPr/>
          <p:nvPr/>
        </p:nvSpPr>
        <p:spPr>
          <a:xfrm>
            <a:off x="99002" y="1899588"/>
            <a:ext cx="3467100" cy="625475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800" b="1" dirty="0">
                <a:solidFill>
                  <a:schemeClr val="tx1"/>
                </a:solidFill>
                <a:latin typeface="Arial" charset="0"/>
                <a:cs typeface="Arial" charset="0"/>
              </a:rPr>
              <a:t>40-80 участников</a:t>
            </a:r>
            <a:endParaRPr lang="ru-RU" altLang="ru-RU" sz="2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Скругленный прямоугольник 10"/>
          <p:cNvSpPr/>
          <p:nvPr/>
        </p:nvSpPr>
        <p:spPr>
          <a:xfrm>
            <a:off x="109970" y="2743488"/>
            <a:ext cx="3362903" cy="625475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800" b="1">
                <a:solidFill>
                  <a:schemeClr val="tx1"/>
                </a:solidFill>
                <a:latin typeface="Arial" charset="0"/>
                <a:cs typeface="Arial" charset="0"/>
              </a:rPr>
              <a:t>1</a:t>
            </a:r>
            <a:r>
              <a:rPr lang="en-US" altLang="ru-RU" sz="2800" b="1">
                <a:solidFill>
                  <a:schemeClr val="tx1"/>
                </a:solidFill>
                <a:latin typeface="Arial" charset="0"/>
                <a:cs typeface="Arial" charset="0"/>
              </a:rPr>
              <a:t>2</a:t>
            </a:r>
            <a:r>
              <a:rPr lang="ru-RU" altLang="ru-RU" sz="2800" b="1">
                <a:solidFill>
                  <a:schemeClr val="tx1"/>
                </a:solidFill>
                <a:latin typeface="Arial" charset="0"/>
                <a:cs typeface="Arial" charset="0"/>
              </a:rPr>
              <a:t>-18 волонтёров</a:t>
            </a:r>
          </a:p>
        </p:txBody>
      </p:sp>
      <p:sp>
        <p:nvSpPr>
          <p:cNvPr id="25606" name="Заголовок 1"/>
          <p:cNvSpPr>
            <a:spLocks/>
          </p:cNvSpPr>
          <p:nvPr/>
        </p:nvSpPr>
        <p:spPr bwMode="auto">
          <a:xfrm>
            <a:off x="246063" y="-19481"/>
            <a:ext cx="11945937" cy="909638"/>
          </a:xfrm>
          <a:prstGeom prst="rect">
            <a:avLst/>
          </a:prstGeom>
          <a:solidFill>
            <a:schemeClr val="bg1">
              <a:alpha val="78038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4800" b="1">
                <a:solidFill>
                  <a:srgbClr val="003399"/>
                </a:solidFill>
              </a:rPr>
              <a:t>Ночные сборы юных инженеров</a:t>
            </a:r>
          </a:p>
        </p:txBody>
      </p:sp>
      <p:sp>
        <p:nvSpPr>
          <p:cNvPr id="4" name="Скругленный прямоугольник 10"/>
          <p:cNvSpPr/>
          <p:nvPr/>
        </p:nvSpPr>
        <p:spPr>
          <a:xfrm>
            <a:off x="8166605" y="3962399"/>
            <a:ext cx="4082473" cy="2895601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Тематика:</a:t>
            </a: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Альтернативный транспорт</a:t>
            </a: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Геоинформационные системы и </a:t>
            </a:r>
            <a:r>
              <a:rPr lang="ru-RU" altLang="ru-RU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урбанистика</a:t>
            </a:r>
            <a:endParaRPr lang="ru-RU" altLang="ru-RU" sz="24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Компьютерная безопасность</a:t>
            </a:r>
            <a:endParaRPr lang="ru-RU" altLang="ru-RU" sz="2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2" y="4333029"/>
            <a:ext cx="3786717" cy="25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04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1"/>
          <p:cNvSpPr/>
          <p:nvPr/>
        </p:nvSpPr>
        <p:spPr>
          <a:xfrm>
            <a:off x="0" y="6135688"/>
            <a:ext cx="8451669" cy="504825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800" dirty="0">
                <a:solidFill>
                  <a:srgbClr val="000000"/>
                </a:solidFill>
                <a:latin typeface="Arial" charset="0"/>
                <a:cs typeface="Arial" charset="0"/>
              </a:rPr>
              <a:t>144 образовательных часа на каждого участника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78" y="0"/>
            <a:ext cx="8716054" cy="5811838"/>
          </a:xfrm>
        </p:spPr>
      </p:pic>
      <p:sp>
        <p:nvSpPr>
          <p:cNvPr id="13" name="Скругленный прямоугольник 12"/>
          <p:cNvSpPr/>
          <p:nvPr/>
        </p:nvSpPr>
        <p:spPr>
          <a:xfrm>
            <a:off x="1" y="2767013"/>
            <a:ext cx="3866605" cy="504825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800" dirty="0">
                <a:solidFill>
                  <a:srgbClr val="000000"/>
                </a:solidFill>
                <a:latin typeface="Arial" charset="0"/>
                <a:cs typeface="Arial" charset="0"/>
              </a:rPr>
              <a:t>96 старшеклассников</a:t>
            </a:r>
          </a:p>
        </p:txBody>
      </p:sp>
      <p:sp>
        <p:nvSpPr>
          <p:cNvPr id="14" name="Скругленный прямоугольник 11"/>
          <p:cNvSpPr/>
          <p:nvPr/>
        </p:nvSpPr>
        <p:spPr>
          <a:xfrm>
            <a:off x="0" y="3379788"/>
            <a:ext cx="4937760" cy="504825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800" dirty="0">
                <a:solidFill>
                  <a:srgbClr val="000000"/>
                </a:solidFill>
                <a:latin typeface="Arial" charset="0"/>
                <a:cs typeface="Arial" charset="0"/>
              </a:rPr>
              <a:t>проекты по 6 направлениям</a:t>
            </a:r>
            <a:endParaRPr lang="ru-RU" dirty="0">
              <a:solidFill>
                <a:schemeClr val="tx1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15" name="Скругленный прямоугольник 11"/>
          <p:cNvSpPr/>
          <p:nvPr/>
        </p:nvSpPr>
        <p:spPr>
          <a:xfrm>
            <a:off x="1" y="4083050"/>
            <a:ext cx="5917474" cy="504825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800" dirty="0">
                <a:solidFill>
                  <a:srgbClr val="000000"/>
                </a:solidFill>
                <a:latin typeface="Arial" charset="0"/>
                <a:cs typeface="Arial" charset="0"/>
              </a:rPr>
              <a:t>20-25 территорий и 8-12 регионов</a:t>
            </a:r>
          </a:p>
        </p:txBody>
      </p:sp>
      <p:sp>
        <p:nvSpPr>
          <p:cNvPr id="16" name="Скругленный прямоугольник 11"/>
          <p:cNvSpPr/>
          <p:nvPr/>
        </p:nvSpPr>
        <p:spPr>
          <a:xfrm>
            <a:off x="0" y="4773613"/>
            <a:ext cx="5917475" cy="504825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800" dirty="0">
                <a:solidFill>
                  <a:srgbClr val="000000"/>
                </a:solidFill>
                <a:latin typeface="Arial" charset="0"/>
                <a:cs typeface="Arial" charset="0"/>
              </a:rPr>
              <a:t>18 наставников и 20-35 экспертов</a:t>
            </a:r>
          </a:p>
        </p:txBody>
      </p:sp>
      <p:sp>
        <p:nvSpPr>
          <p:cNvPr id="17" name="Скругленный прямоугольник 11"/>
          <p:cNvSpPr/>
          <p:nvPr/>
        </p:nvSpPr>
        <p:spPr>
          <a:xfrm>
            <a:off x="0" y="5483225"/>
            <a:ext cx="5538651" cy="504825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800" dirty="0">
                <a:solidFill>
                  <a:srgbClr val="000000"/>
                </a:solidFill>
                <a:latin typeface="Arial" charset="0"/>
                <a:cs typeface="Arial" charset="0"/>
              </a:rPr>
              <a:t>10-14 организаций-партнёров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0" y="2139317"/>
            <a:ext cx="3866606" cy="504825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800" dirty="0">
                <a:solidFill>
                  <a:srgbClr val="000000"/>
                </a:solidFill>
                <a:latin typeface="Arial" charset="0"/>
                <a:cs typeface="Arial" charset="0"/>
              </a:rPr>
              <a:t>Ежегодно с 2015 года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2A8F86-D6F9-49C7-9009-CF9AAC6B3C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4" y="111126"/>
            <a:ext cx="3092988" cy="19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62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1" y="2876055"/>
            <a:ext cx="5753102" cy="3811432"/>
          </a:xfrm>
        </p:spPr>
      </p:pic>
      <p:pic>
        <p:nvPicPr>
          <p:cNvPr id="15" name="Объект 1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34" y="2876055"/>
            <a:ext cx="5716033" cy="3811432"/>
          </a:xfrm>
        </p:spPr>
      </p:pic>
      <p:pic>
        <p:nvPicPr>
          <p:cNvPr id="17" name="Объект 10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1" y="99069"/>
            <a:ext cx="11570607" cy="2660867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2" y="2759936"/>
            <a:ext cx="2155765" cy="143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89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мы и почему нам интересно запускать проекты?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588491" y="1690688"/>
            <a:ext cx="8765309" cy="4930488"/>
          </a:xfrm>
          <a:prstGeom prst="rect">
            <a:avLst/>
          </a:prstGeom>
        </p:spPr>
      </p:pic>
      <p:pic>
        <p:nvPicPr>
          <p:cNvPr id="14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81268" y="4605525"/>
            <a:ext cx="2264156" cy="201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6015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49381" y="230189"/>
            <a:ext cx="10467561" cy="1325563"/>
          </a:xfrm>
        </p:spPr>
        <p:txBody>
          <a:bodyPr/>
          <a:lstStyle/>
          <a:p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дает участие в реализации социального проекта?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6936509" y="1555752"/>
            <a:ext cx="5091545" cy="508158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Нужно ли это кому-то кроме нас?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произойдет, когда наша идея станет реальностью?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это изменит и как?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Кого в наибольшей степени затрагивают эти изменения?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реализация нашей идеи улучшает качество жизни участников?</a:t>
            </a:r>
          </a:p>
        </p:txBody>
      </p:sp>
      <p:pic>
        <p:nvPicPr>
          <p:cNvPr id="13" name="Объект 12"/>
          <p:cNvPicPr>
            <a:picLocks noGrp="1"/>
          </p:cNvPicPr>
          <p:nvPr>
            <p:ph sz="quarter" idx="1"/>
          </p:nvPr>
        </p:nvPicPr>
        <p:blipFill rotWithShape="1">
          <a:blip r:embed="rId2"/>
          <a:srcRect l="45023" t="17331" r="20086" b="12428"/>
          <a:stretch/>
        </p:blipFill>
        <p:spPr bwMode="auto">
          <a:xfrm>
            <a:off x="147782" y="1690688"/>
            <a:ext cx="3422776" cy="4159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Объект 13"/>
          <p:cNvPicPr>
            <a:picLocks noGrp="1"/>
          </p:cNvPicPr>
          <p:nvPr>
            <p:ph sz="quarter" idx="2"/>
          </p:nvPr>
        </p:nvPicPr>
        <p:blipFill rotWithShape="1">
          <a:blip r:embed="rId3"/>
          <a:srcRect l="45794" t="26227" r="21881" b="6727"/>
          <a:stretch/>
        </p:blipFill>
        <p:spPr bwMode="auto">
          <a:xfrm>
            <a:off x="3378652" y="2558474"/>
            <a:ext cx="3299239" cy="3968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0179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36" y="244093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дает участие в реализации социального проекта?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048316" y="1744338"/>
            <a:ext cx="4959928" cy="224582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новый опыт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впечатления и эмоции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«прокачка» компетенций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команда единомышленников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причастность с развитию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212436" y="1930400"/>
            <a:ext cx="3786909" cy="4775200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Я была волонтёром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хакатоне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который проводился на площадке старого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Сысертского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завода. 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Меня совершенно поразила атмосфера места, в котором мы работали. Природа и исторический объект вкупе с разговорами о современных технологиях и их применении непосредственно на этом объекте. На моей практике такого ещё не случалось, что делает такой опыт ещё более ценным. </a:t>
            </a:r>
          </a:p>
          <a:p>
            <a:pPr marL="0" indent="0" algn="r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Аня, волонтёр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456" y="3592946"/>
            <a:ext cx="4022918" cy="3017188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16" y="4167218"/>
            <a:ext cx="3772455" cy="2442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34035" y="737548"/>
            <a:ext cx="3060958" cy="229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8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0F69C-75E5-4AA6-87F8-D8123B38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важно решать инженерные задачи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1A1C61-4A9D-45EF-8B60-B901B796E79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700520" y="1871821"/>
            <a:ext cx="5181600" cy="209867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A664F7-6680-450A-98FC-8B381FD54C84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838200" y="2032000"/>
            <a:ext cx="5654040" cy="414496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 в команде;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практические навыки;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попробовать разную деятельность руками;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профориентация (делать как в отрасли);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экспертное сообщество, выстраивание связей*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результатам исследования КД НТИ</a:t>
            </a:r>
          </a:p>
        </p:txBody>
      </p:sp>
    </p:spTree>
    <p:extLst>
      <p:ext uri="{BB962C8B-B14F-4D97-AF65-F5344CB8AC3E}">
        <p14:creationId xmlns:p14="http://schemas.microsoft.com/office/powerpoint/2010/main" val="1212688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772275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94" name="Скругленный прямоугольник 5"/>
          <p:cNvSpPr>
            <a:spLocks noChangeArrowheads="1"/>
          </p:cNvSpPr>
          <p:nvPr/>
        </p:nvSpPr>
        <p:spPr bwMode="auto">
          <a:xfrm>
            <a:off x="6769100" y="0"/>
            <a:ext cx="5422900" cy="2246313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/>
            <a:r>
              <a:rPr lang="ru-RU" altLang="ru-RU" sz="4400" b="1">
                <a:solidFill>
                  <a:srgbClr val="000000"/>
                </a:solidFill>
              </a:rPr>
              <a:t>Уральская школа наставников</a:t>
            </a:r>
          </a:p>
        </p:txBody>
      </p:sp>
      <p:sp>
        <p:nvSpPr>
          <p:cNvPr id="41995" name="Скругленный прямоугольник 5"/>
          <p:cNvSpPr>
            <a:spLocks noChangeArrowheads="1"/>
          </p:cNvSpPr>
          <p:nvPr/>
        </p:nvSpPr>
        <p:spPr bwMode="auto">
          <a:xfrm>
            <a:off x="0" y="4510088"/>
            <a:ext cx="6132513" cy="2347912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>
              <a:buFontTx/>
              <a:buChar char="•"/>
            </a:pPr>
            <a:r>
              <a:rPr lang="ru-RU" altLang="ru-RU" sz="2800" b="1">
                <a:solidFill>
                  <a:srgbClr val="000000"/>
                </a:solidFill>
              </a:rPr>
              <a:t> 238 заявок</a:t>
            </a:r>
            <a:r>
              <a:rPr lang="ru-RU" altLang="ru-RU" sz="2800">
                <a:solidFill>
                  <a:srgbClr val="000000"/>
                </a:solidFill>
              </a:rPr>
              <a:t> из 14 регионов</a:t>
            </a:r>
          </a:p>
          <a:p>
            <a:pPr defTabSz="457200">
              <a:buFontTx/>
              <a:buChar char="•"/>
            </a:pPr>
            <a:r>
              <a:rPr lang="ru-RU" altLang="ru-RU" sz="2800">
                <a:solidFill>
                  <a:srgbClr val="000000"/>
                </a:solidFill>
              </a:rPr>
              <a:t> </a:t>
            </a:r>
            <a:r>
              <a:rPr lang="ru-RU" altLang="ru-RU" sz="2800" b="1">
                <a:solidFill>
                  <a:srgbClr val="000000"/>
                </a:solidFill>
              </a:rPr>
              <a:t>93 участника</a:t>
            </a:r>
            <a:r>
              <a:rPr lang="ru-RU" altLang="ru-RU" sz="2800">
                <a:solidFill>
                  <a:srgbClr val="000000"/>
                </a:solidFill>
              </a:rPr>
              <a:t> на первой сессии </a:t>
            </a:r>
          </a:p>
          <a:p>
            <a:pPr defTabSz="457200">
              <a:buFontTx/>
              <a:buChar char="•"/>
            </a:pPr>
            <a:r>
              <a:rPr lang="ru-RU" altLang="ru-RU" sz="2800" b="1">
                <a:solidFill>
                  <a:srgbClr val="000000"/>
                </a:solidFill>
              </a:rPr>
              <a:t> 18 </a:t>
            </a:r>
            <a:r>
              <a:rPr lang="ru-RU" altLang="ru-RU" sz="2800">
                <a:solidFill>
                  <a:srgbClr val="000000"/>
                </a:solidFill>
              </a:rPr>
              <a:t>экспертов и</a:t>
            </a:r>
            <a:r>
              <a:rPr lang="ru-RU" altLang="ru-RU" sz="2800" b="1">
                <a:solidFill>
                  <a:srgbClr val="000000"/>
                </a:solidFill>
              </a:rPr>
              <a:t> </a:t>
            </a:r>
            <a:r>
              <a:rPr lang="ru-RU" altLang="ru-RU" sz="2800">
                <a:solidFill>
                  <a:srgbClr val="000000"/>
                </a:solidFill>
              </a:rPr>
              <a:t>модераторов</a:t>
            </a:r>
          </a:p>
          <a:p>
            <a:pPr defTabSz="457200">
              <a:buFontTx/>
              <a:buChar char="•"/>
            </a:pPr>
            <a:r>
              <a:rPr lang="ru-RU" altLang="ru-RU" sz="2800">
                <a:solidFill>
                  <a:srgbClr val="000000"/>
                </a:solidFill>
              </a:rPr>
              <a:t> </a:t>
            </a:r>
            <a:r>
              <a:rPr lang="ru-RU" altLang="ru-RU" sz="2800" b="1">
                <a:solidFill>
                  <a:srgbClr val="000000"/>
                </a:solidFill>
              </a:rPr>
              <a:t>32</a:t>
            </a:r>
            <a:r>
              <a:rPr lang="ru-RU" altLang="ru-RU" sz="2800">
                <a:solidFill>
                  <a:srgbClr val="000000"/>
                </a:solidFill>
              </a:rPr>
              <a:t> средний возраст участников</a:t>
            </a:r>
          </a:p>
          <a:p>
            <a:pPr defTabSz="457200">
              <a:buFontTx/>
              <a:buChar char="•"/>
            </a:pPr>
            <a:r>
              <a:rPr lang="ru-RU" altLang="ru-RU" sz="2800" b="1">
                <a:solidFill>
                  <a:srgbClr val="000000"/>
                </a:solidFill>
              </a:rPr>
              <a:t> 40/23 </a:t>
            </a:r>
            <a:r>
              <a:rPr lang="ru-RU" altLang="ru-RU" sz="2800">
                <a:solidFill>
                  <a:srgbClr val="000000"/>
                </a:solidFill>
              </a:rPr>
              <a:t>городов</a:t>
            </a:r>
          </a:p>
        </p:txBody>
      </p:sp>
      <p:pic>
        <p:nvPicPr>
          <p:cNvPr id="7" name="Picture 6" descr="DSC_13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2512" y="3048000"/>
            <a:ext cx="6027289" cy="370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0364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4182" y="244765"/>
            <a:ext cx="10969519" cy="854362"/>
          </a:xfrm>
        </p:spPr>
        <p:txBody>
          <a:bodyPr/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Как запустить кружок в формате НТИ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3243" y="2243369"/>
            <a:ext cx="7591925" cy="4270457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283243" y="1533507"/>
            <a:ext cx="7796462" cy="709862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https://www.youtube.com/watch?v=hfsSkdty6G0&amp;feature=youtu.be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67" y="1616974"/>
            <a:ext cx="3672639" cy="489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62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9382" y="128794"/>
            <a:ext cx="11540836" cy="97880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altLang="ru-RU" sz="4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Используемые методы и формы работы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6"/>
          <p:cNvSpPr>
            <a:spLocks noGrp="1"/>
          </p:cNvSpPr>
          <p:nvPr>
            <p:ph sz="quarter" idx="3"/>
          </p:nvPr>
        </p:nvSpPr>
        <p:spPr>
          <a:xfrm>
            <a:off x="295564" y="1217055"/>
            <a:ext cx="4719781" cy="5417425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метапредметный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подход         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мыследеятельностная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педагогика</a:t>
            </a:r>
          </a:p>
          <a:p>
            <a:pPr lvl="0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проектирование и конструирование </a:t>
            </a:r>
          </a:p>
          <a:p>
            <a:pPr lvl="0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погружение в деятельность технической направленности</a:t>
            </a:r>
          </a:p>
          <a:p>
            <a:pPr lvl="0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сетевая подготовка к участию в олимпиаде НТИ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наставничество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создание творческой развивающей среды</a:t>
            </a:r>
          </a:p>
          <a:p>
            <a:pPr lvl="0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профориентационные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игры,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профпробы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стажировки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47" y="3589453"/>
            <a:ext cx="4573770" cy="30450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5" y="1217054"/>
            <a:ext cx="3762456" cy="28218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826" y="1107601"/>
            <a:ext cx="3268071" cy="21765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4469" y="4409979"/>
            <a:ext cx="2542287" cy="190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02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 idx="4294967295"/>
          </p:nvPr>
        </p:nvSpPr>
        <p:spPr>
          <a:xfrm>
            <a:off x="231775" y="0"/>
            <a:ext cx="9112250" cy="769938"/>
          </a:xfrm>
        </p:spPr>
        <p:txBody>
          <a:bodyPr/>
          <a:lstStyle/>
          <a:p>
            <a:pPr eaLnBrk="1" hangingPunct="1"/>
            <a:r>
              <a:rPr lang="ru-RU" altLang="ru-RU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ильные стороны команды</a:t>
            </a:r>
          </a:p>
        </p:txBody>
      </p:sp>
      <p:sp>
        <p:nvSpPr>
          <p:cNvPr id="35842" name="Rectangle 3"/>
          <p:cNvSpPr>
            <a:spLocks noGrp="1"/>
          </p:cNvSpPr>
          <p:nvPr>
            <p:ph type="body" sz="half" idx="4294967295"/>
          </p:nvPr>
        </p:nvSpPr>
        <p:spPr>
          <a:xfrm>
            <a:off x="0" y="840509"/>
            <a:ext cx="6594764" cy="6017491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ru-RU" altLang="ru-RU" sz="2000" b="1" dirty="0">
                <a:latin typeface="Arial" charset="0"/>
              </a:rPr>
              <a:t>17 лет опыт работы </a:t>
            </a:r>
            <a:r>
              <a:rPr lang="ru-RU" altLang="ru-RU" sz="2000" dirty="0">
                <a:latin typeface="Arial" charset="0"/>
              </a:rPr>
              <a:t>со старшеклассниками по проведению психологических тренингов </a:t>
            </a:r>
          </a:p>
          <a:p>
            <a:pPr eaLnBrk="1" hangingPunct="1">
              <a:lnSpc>
                <a:spcPct val="70000"/>
              </a:lnSpc>
            </a:pPr>
            <a:r>
              <a:rPr lang="ru-RU" altLang="ru-RU" sz="2000" b="1" dirty="0">
                <a:latin typeface="Arial" charset="0"/>
              </a:rPr>
              <a:t>8 образовательных программ и</a:t>
            </a:r>
            <a:r>
              <a:rPr lang="ru-RU" altLang="ru-RU" sz="2000" dirty="0">
                <a:latin typeface="Arial" charset="0"/>
              </a:rPr>
              <a:t> курсов для старшеклассников </a:t>
            </a:r>
            <a:r>
              <a:rPr lang="ru-RU" sz="2000" dirty="0">
                <a:latin typeface="Arial" charset="0"/>
              </a:rPr>
              <a:t>по робототехнике, 3D-моделирование и 3D-печати, программированию</a:t>
            </a:r>
          </a:p>
          <a:p>
            <a:pPr eaLnBrk="1" hangingPunct="1">
              <a:lnSpc>
                <a:spcPct val="70000"/>
              </a:lnSpc>
            </a:pPr>
            <a:r>
              <a:rPr lang="ru-RU" sz="2000" b="1" dirty="0">
                <a:latin typeface="Arial" charset="0"/>
              </a:rPr>
              <a:t>7 лет </a:t>
            </a:r>
            <a:r>
              <a:rPr lang="ru-RU" sz="2000" dirty="0">
                <a:latin typeface="Arial" charset="0"/>
              </a:rPr>
              <a:t>опыт проведения сюжетно-ролевых игр, </a:t>
            </a:r>
            <a:r>
              <a:rPr lang="ru-RU" sz="2000" dirty="0" err="1">
                <a:latin typeface="Arial" charset="0"/>
              </a:rPr>
              <a:t>квестов</a:t>
            </a:r>
            <a:r>
              <a:rPr lang="ru-RU" sz="2000" dirty="0">
                <a:latin typeface="Arial" charset="0"/>
              </a:rPr>
              <a:t>  и </a:t>
            </a:r>
            <a:r>
              <a:rPr lang="ru-RU" sz="2000" dirty="0" err="1">
                <a:latin typeface="Arial" charset="0"/>
              </a:rPr>
              <a:t>хакатонов</a:t>
            </a:r>
            <a:r>
              <a:rPr lang="ru-RU" sz="2000" dirty="0">
                <a:latin typeface="Arial" charset="0"/>
              </a:rPr>
              <a:t> </a:t>
            </a:r>
            <a:endParaRPr lang="ru-RU" altLang="ru-RU" sz="2000" dirty="0">
              <a:latin typeface="Arial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altLang="ru-RU" sz="2000" b="1" dirty="0">
                <a:latin typeface="Arial" charset="0"/>
              </a:rPr>
              <a:t>75 организаций-партнёров</a:t>
            </a:r>
            <a:r>
              <a:rPr lang="ru-RU" altLang="ru-RU" sz="2000" dirty="0">
                <a:latin typeface="Arial" charset="0"/>
              </a:rPr>
              <a:t>, работающих с со школьниками и молодёжью, </a:t>
            </a:r>
            <a:r>
              <a:rPr lang="ru-RU" altLang="ru-RU" sz="2000" b="1" dirty="0">
                <a:latin typeface="Arial" charset="0"/>
              </a:rPr>
              <a:t>соглашения о сотрудничестве </a:t>
            </a:r>
            <a:r>
              <a:rPr lang="ru-RU" altLang="ru-RU" sz="2000" dirty="0">
                <a:latin typeface="Arial" charset="0"/>
              </a:rPr>
              <a:t>с образовательными учреждениями, молодежной политики, культуры </a:t>
            </a:r>
          </a:p>
          <a:p>
            <a:pPr eaLnBrk="1" hangingPunct="1">
              <a:lnSpc>
                <a:spcPct val="70000"/>
              </a:lnSpc>
            </a:pPr>
            <a:r>
              <a:rPr lang="ru-RU" sz="2000" b="1" dirty="0">
                <a:latin typeface="Arial" charset="0"/>
              </a:rPr>
              <a:t>1 представитель</a:t>
            </a:r>
            <a:r>
              <a:rPr lang="ru-RU" sz="2000" dirty="0">
                <a:latin typeface="Arial" charset="0"/>
              </a:rPr>
              <a:t> в общественном совете Министерства образования и молодёжной политики Свердловской области; </a:t>
            </a:r>
            <a:r>
              <a:rPr lang="ru-RU" sz="2000" b="1" dirty="0">
                <a:latin typeface="Arial" charset="0"/>
              </a:rPr>
              <a:t>2 представителя</a:t>
            </a:r>
            <a:r>
              <a:rPr lang="ru-RU" sz="2000" dirty="0">
                <a:latin typeface="Arial" charset="0"/>
              </a:rPr>
              <a:t> в составе экспертной группы по направлению «Образование и кадры» при Совете по улучшению инвестиционного климата в Свердловской области </a:t>
            </a:r>
          </a:p>
          <a:p>
            <a:pPr eaLnBrk="1" hangingPunct="1">
              <a:lnSpc>
                <a:spcPct val="70000"/>
              </a:lnSpc>
            </a:pPr>
            <a:r>
              <a:rPr lang="ru-RU" sz="2000" b="1" dirty="0">
                <a:latin typeface="Arial" charset="0"/>
              </a:rPr>
              <a:t>сертифицированный специалист IPMA </a:t>
            </a:r>
            <a:r>
              <a:rPr lang="ru-RU" sz="2000" b="1" dirty="0" err="1">
                <a:latin typeface="Arial" charset="0"/>
              </a:rPr>
              <a:t>Level</a:t>
            </a:r>
            <a:r>
              <a:rPr lang="ru-RU" sz="2000" dirty="0">
                <a:latin typeface="Arial" charset="0"/>
              </a:rPr>
              <a:t> по управлению проектами</a:t>
            </a:r>
          </a:p>
          <a:p>
            <a:pPr eaLnBrk="1" hangingPunct="1">
              <a:lnSpc>
                <a:spcPct val="70000"/>
              </a:lnSpc>
            </a:pPr>
            <a:r>
              <a:rPr lang="ru-RU" sz="2000" b="1" dirty="0">
                <a:latin typeface="Arial" charset="0"/>
              </a:rPr>
              <a:t>15 наставников</a:t>
            </a:r>
            <a:r>
              <a:rPr lang="ru-RU" sz="2000" dirty="0">
                <a:latin typeface="Arial" charset="0"/>
              </a:rPr>
              <a:t> прошли обучение в институте </a:t>
            </a:r>
            <a:r>
              <a:rPr lang="ru-RU" sz="2000" dirty="0" err="1">
                <a:latin typeface="Arial" charset="0"/>
              </a:rPr>
              <a:t>Шифферса</a:t>
            </a:r>
            <a:r>
              <a:rPr lang="ru-RU" sz="2000" dirty="0">
                <a:latin typeface="Arial" charset="0"/>
              </a:rPr>
              <a:t>,</a:t>
            </a:r>
            <a:r>
              <a:rPr lang="en-US" sz="2000" dirty="0">
                <a:latin typeface="Arial" charset="0"/>
              </a:rPr>
              <a:t> </a:t>
            </a:r>
            <a:r>
              <a:rPr lang="ru-RU" sz="2000" b="1" dirty="0">
                <a:latin typeface="Arial" charset="0"/>
              </a:rPr>
              <a:t>12 </a:t>
            </a:r>
            <a:r>
              <a:rPr lang="ru-RU" sz="2000" dirty="0">
                <a:latin typeface="Arial" charset="0"/>
              </a:rPr>
              <a:t>в Школе наставников в </a:t>
            </a:r>
            <a:r>
              <a:rPr lang="ru-RU" sz="2000" dirty="0" err="1">
                <a:latin typeface="Arial" charset="0"/>
              </a:rPr>
              <a:t>Сколково</a:t>
            </a:r>
            <a:r>
              <a:rPr lang="ru-RU" sz="2000" dirty="0">
                <a:latin typeface="Arial" charset="0"/>
              </a:rPr>
              <a:t>; </a:t>
            </a:r>
          </a:p>
          <a:p>
            <a:pPr eaLnBrk="1" hangingPunct="1">
              <a:lnSpc>
                <a:spcPct val="70000"/>
              </a:lnSpc>
            </a:pPr>
            <a:r>
              <a:rPr lang="ru-RU" sz="2000" b="1" dirty="0">
                <a:latin typeface="Arial" charset="0"/>
              </a:rPr>
              <a:t>16 человек</a:t>
            </a:r>
            <a:r>
              <a:rPr lang="ru-RU" sz="2000" dirty="0">
                <a:latin typeface="Arial" charset="0"/>
              </a:rPr>
              <a:t> являются экспертами и модераторами на региональных и федеральных школах наставников, проектных школах</a:t>
            </a:r>
          </a:p>
        </p:txBody>
      </p:sp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86746" y="960004"/>
            <a:ext cx="21859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8580" y="945875"/>
            <a:ext cx="3327400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384" y="4156363"/>
            <a:ext cx="3472350" cy="2467957"/>
          </a:xfrm>
          <a:prstGeom prst="rect">
            <a:avLst/>
          </a:prstGeom>
        </p:spPr>
      </p:pic>
      <p:pic>
        <p:nvPicPr>
          <p:cNvPr id="12" name="Объект 13"/>
          <p:cNvPicPr>
            <a:picLocks/>
          </p:cNvPicPr>
          <p:nvPr/>
        </p:nvPicPr>
        <p:blipFill rotWithShape="1">
          <a:blip r:embed="rId5"/>
          <a:srcRect l="45794" t="39992" r="21881" b="12112"/>
          <a:stretch/>
        </p:blipFill>
        <p:spPr bwMode="auto">
          <a:xfrm>
            <a:off x="6485104" y="3234184"/>
            <a:ext cx="2723550" cy="24752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2959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1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988"/>
            <a:ext cx="9858375" cy="6818312"/>
          </a:xfrm>
        </p:spPr>
      </p:pic>
      <p:sp>
        <p:nvSpPr>
          <p:cNvPr id="38916" name="Скругленный прямоугольник 5"/>
          <p:cNvSpPr>
            <a:spLocks noChangeArrowheads="1"/>
          </p:cNvSpPr>
          <p:nvPr/>
        </p:nvSpPr>
        <p:spPr bwMode="auto">
          <a:xfrm>
            <a:off x="6234545" y="5424814"/>
            <a:ext cx="5957455" cy="662397"/>
          </a:xfrm>
          <a:prstGeom prst="roundRect">
            <a:avLst>
              <a:gd name="adj" fmla="val 16667"/>
            </a:avLst>
          </a:prstGeom>
          <a:solidFill>
            <a:srgbClr val="FFFFFF">
              <a:alpha val="74117"/>
            </a:srgbClr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defTabSz="457200"/>
            <a:r>
              <a:rPr lang="ru-RU" altLang="ru-RU" sz="3200" b="1" dirty="0">
                <a:solidFill>
                  <a:srgbClr val="000000"/>
                </a:solidFill>
              </a:rPr>
              <a:t>Образовательные проекты</a:t>
            </a:r>
          </a:p>
        </p:txBody>
      </p:sp>
      <p:sp>
        <p:nvSpPr>
          <p:cNvPr id="38917" name="Скругленный прямоугольник 5"/>
          <p:cNvSpPr>
            <a:spLocks noChangeArrowheads="1"/>
          </p:cNvSpPr>
          <p:nvPr/>
        </p:nvSpPr>
        <p:spPr bwMode="auto">
          <a:xfrm>
            <a:off x="6100354" y="6171032"/>
            <a:ext cx="6091646" cy="666750"/>
          </a:xfrm>
          <a:prstGeom prst="roundRect">
            <a:avLst>
              <a:gd name="adj" fmla="val 16667"/>
            </a:avLst>
          </a:prstGeom>
          <a:solidFill>
            <a:srgbClr val="FFFFFF">
              <a:alpha val="74117"/>
            </a:srgbClr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defTabSz="457200"/>
            <a:r>
              <a:rPr lang="ru-RU" altLang="ru-RU" sz="3200" b="1" dirty="0">
                <a:solidFill>
                  <a:srgbClr val="000000"/>
                </a:solidFill>
              </a:rPr>
              <a:t>Инфраструктурные проекты</a:t>
            </a:r>
          </a:p>
        </p:txBody>
      </p:sp>
      <p:sp>
        <p:nvSpPr>
          <p:cNvPr id="38918" name="Скругленный прямоугольник 5"/>
          <p:cNvSpPr>
            <a:spLocks noChangeArrowheads="1"/>
          </p:cNvSpPr>
          <p:nvPr/>
        </p:nvSpPr>
        <p:spPr bwMode="auto">
          <a:xfrm>
            <a:off x="7574757" y="3260393"/>
            <a:ext cx="4567237" cy="623887"/>
          </a:xfrm>
          <a:prstGeom prst="roundRect">
            <a:avLst>
              <a:gd name="adj" fmla="val 16667"/>
            </a:avLst>
          </a:prstGeom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457200"/>
            <a:r>
              <a:rPr lang="ru-RU" altLang="ru-RU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Траектория развития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-1" y="5100320"/>
            <a:ext cx="4535055" cy="1757680"/>
          </a:xfrm>
          <a:prstGeom prst="roundRect">
            <a:avLst/>
          </a:prstGeom>
          <a:solidFill>
            <a:schemeClr val="lt1">
              <a:alpha val="7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ru-RU" sz="32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https://www.ukno.ru/</a:t>
            </a:r>
            <a:endParaRPr lang="ru-RU" altLang="ru-RU" sz="3200" b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en-US" altLang="ru-RU" sz="32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altLang="ru-RU" sz="32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sz="32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ukno@list.ru</a:t>
            </a:r>
            <a:endParaRPr lang="en-US" altLang="ru-RU" sz="32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ru-RU" altLang="ru-RU" sz="32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 </a:t>
            </a:r>
            <a:r>
              <a:rPr lang="ru-RU" altLang="ru-RU" sz="32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+7(912)22-72-600</a:t>
            </a:r>
            <a:endParaRPr lang="ru-RU" sz="32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5"/>
          <p:cNvSpPr>
            <a:spLocks noChangeArrowheads="1"/>
          </p:cNvSpPr>
          <p:nvPr/>
        </p:nvSpPr>
        <p:spPr bwMode="auto">
          <a:xfrm>
            <a:off x="7441911" y="3971170"/>
            <a:ext cx="4700083" cy="616419"/>
          </a:xfrm>
          <a:prstGeom prst="roundRect">
            <a:avLst>
              <a:gd name="adj" fmla="val 16667"/>
            </a:avLst>
          </a:prstGeom>
          <a:solidFill>
            <a:srgbClr val="FFFFFF">
              <a:alpha val="74117"/>
            </a:srgbClr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defTabSz="457200"/>
            <a:r>
              <a:rPr lang="ru-RU" altLang="ru-RU" sz="3200" b="1" dirty="0">
                <a:solidFill>
                  <a:srgbClr val="000000"/>
                </a:solidFill>
              </a:rPr>
              <a:t>Социальные проекты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26231" y="168623"/>
            <a:ext cx="1797913" cy="160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5"/>
          <p:cNvSpPr>
            <a:spLocks noChangeArrowheads="1"/>
          </p:cNvSpPr>
          <p:nvPr/>
        </p:nvSpPr>
        <p:spPr bwMode="auto">
          <a:xfrm>
            <a:off x="6567055" y="4671410"/>
            <a:ext cx="5574939" cy="662397"/>
          </a:xfrm>
          <a:prstGeom prst="roundRect">
            <a:avLst>
              <a:gd name="adj" fmla="val 16667"/>
            </a:avLst>
          </a:prstGeom>
          <a:solidFill>
            <a:srgbClr val="FFFFFF">
              <a:alpha val="74117"/>
            </a:srgbClr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defTabSz="457200"/>
            <a:r>
              <a:rPr lang="ru-RU" altLang="ru-RU" sz="3200" b="1" dirty="0">
                <a:solidFill>
                  <a:srgbClr val="000000"/>
                </a:solidFill>
              </a:rPr>
              <a:t>Технологические проекты</a:t>
            </a:r>
          </a:p>
        </p:txBody>
      </p:sp>
    </p:spTree>
    <p:extLst>
      <p:ext uri="{BB962C8B-B14F-4D97-AF65-F5344CB8AC3E}">
        <p14:creationId xmlns:p14="http://schemas.microsoft.com/office/powerpoint/2010/main" val="3313419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95" y="1794872"/>
            <a:ext cx="4007807" cy="26619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82" y="206796"/>
            <a:ext cx="4497830" cy="3258271"/>
          </a:xfrm>
        </p:spPr>
      </p:pic>
      <p:sp>
        <p:nvSpPr>
          <p:cNvPr id="12" name="Скругленный прямоугольник 5"/>
          <p:cNvSpPr>
            <a:spLocks noGrp="1" noChangeArrowheads="1"/>
          </p:cNvSpPr>
          <p:nvPr>
            <p:ph type="title"/>
          </p:nvPr>
        </p:nvSpPr>
        <p:spPr bwMode="auto">
          <a:xfrm>
            <a:off x="446166" y="311716"/>
            <a:ext cx="7016816" cy="898525"/>
          </a:xfrm>
          <a:prstGeom prst="roundRect">
            <a:avLst>
              <a:gd name="adj" fmla="val 16667"/>
            </a:avLst>
          </a:prstGeom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defTabSz="457200"/>
            <a:r>
              <a:rPr lang="ru-RU" altLang="ru-RU" sz="4800" b="1" dirty="0" err="1">
                <a:solidFill>
                  <a:srgbClr val="150D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Соообщество</a:t>
            </a:r>
            <a:r>
              <a:rPr lang="ru-RU" altLang="ru-RU" sz="4800" b="1" dirty="0">
                <a:solidFill>
                  <a:srgbClr val="150D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равных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72" y="1255584"/>
            <a:ext cx="3245060" cy="36944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278" y="3338693"/>
            <a:ext cx="4566292" cy="304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568" y="4257097"/>
            <a:ext cx="3435927" cy="2293481"/>
          </a:xfrm>
          <a:prstGeom prst="rect">
            <a:avLst/>
          </a:prstGeom>
        </p:spPr>
      </p:pic>
      <p:sp>
        <p:nvSpPr>
          <p:cNvPr id="22" name="Текст 12"/>
          <p:cNvSpPr>
            <a:spLocks noGrp="1"/>
          </p:cNvSpPr>
          <p:nvPr>
            <p:ph type="body" sz="half" idx="3"/>
          </p:nvPr>
        </p:nvSpPr>
        <p:spPr>
          <a:xfrm>
            <a:off x="2056833" y="6165211"/>
            <a:ext cx="9109364" cy="58002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Создаем проекты меняющие подходы к образованию</a:t>
            </a: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4872" y="5144655"/>
            <a:ext cx="1797913" cy="160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7041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66625" cy="857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06400"/>
            <a:ext cx="12442825" cy="1401763"/>
          </a:xfrm>
          <a:solidFill>
            <a:schemeClr val="bg1">
              <a:alpha val="72940"/>
            </a:schemeClr>
          </a:solidFill>
        </p:spPr>
        <p:txBody>
          <a:bodyPr anchor="t"/>
          <a:lstStyle/>
          <a:p>
            <a:pPr algn="ctr" eaLnBrk="1" hangingPunct="1"/>
            <a:r>
              <a:rPr lang="ru-RU" altLang="ru-RU" b="1" dirty="0">
                <a:solidFill>
                  <a:srgbClr val="150DB9"/>
                </a:solidFill>
                <a:latin typeface="Arial" charset="0"/>
              </a:rPr>
              <a:t>Региональный фестиваль современных технологий «Город </a:t>
            </a:r>
            <a:r>
              <a:rPr lang="ru-RU" altLang="ru-RU" b="1" dirty="0" err="1">
                <a:solidFill>
                  <a:srgbClr val="150DB9"/>
                </a:solidFill>
                <a:latin typeface="Arial" charset="0"/>
              </a:rPr>
              <a:t>ТехноТворчества</a:t>
            </a:r>
            <a:r>
              <a:rPr lang="ru-RU" altLang="ru-RU" b="1" dirty="0">
                <a:solidFill>
                  <a:srgbClr val="150DB9"/>
                </a:solidFill>
                <a:latin typeface="Arial" charset="0"/>
              </a:rPr>
              <a:t>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81700" y="6353175"/>
            <a:ext cx="4714875" cy="504825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9</a:t>
            </a: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0 волонтеров в 2020 г.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00313" y="2943225"/>
            <a:ext cx="4752975" cy="503238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Более 3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0</a:t>
            </a: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 000 участников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98813" y="3829050"/>
            <a:ext cx="5078412" cy="538163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Более 50 событий в 2020 г.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57625" y="4648200"/>
            <a:ext cx="5191125" cy="503238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75 организаций - партнеров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76800" y="5514975"/>
            <a:ext cx="4233863" cy="504825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800" b="1">
                <a:solidFill>
                  <a:srgbClr val="000000"/>
                </a:solidFill>
                <a:latin typeface="Arial" charset="0"/>
                <a:cs typeface="Arial" charset="0"/>
              </a:rPr>
              <a:t>18 городов области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58913" y="2089150"/>
            <a:ext cx="3948112" cy="504825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>
                <a:solidFill>
                  <a:srgbClr val="000000"/>
                </a:solidFill>
                <a:latin typeface="Arial" charset="0"/>
                <a:cs typeface="Arial" charset="0"/>
              </a:rPr>
              <a:t>Ежегодно с 2014 г.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22" y="2160944"/>
            <a:ext cx="7047346" cy="4697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12" y="0"/>
            <a:ext cx="4628816" cy="3076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70144" cy="3980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382" y="4650833"/>
            <a:ext cx="3306618" cy="2207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419"/>
            <a:ext cx="4868922" cy="3246582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5072159" y="2632237"/>
            <a:ext cx="3136924" cy="43303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Ежегодно с 2015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3789" y="3108180"/>
            <a:ext cx="3784239" cy="503238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2-3 тыс. участников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673787" y="3666864"/>
            <a:ext cx="3700751" cy="538163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80-120 активностей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23491" y="4230462"/>
            <a:ext cx="3343564" cy="503238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80-100</a:t>
            </a: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 партнеров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21" y="112963"/>
            <a:ext cx="2811906" cy="18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8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2125" y="200782"/>
            <a:ext cx="9217891" cy="1325563"/>
          </a:xfrm>
        </p:spPr>
        <p:txBody>
          <a:bodyPr/>
          <a:lstStyle/>
          <a:p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РЕГИОНАЛЬНЫЙ ЧЕМПИОНАТ ПО КУБОРО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3" y="1426157"/>
            <a:ext cx="5838627" cy="4380015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52" y="1058621"/>
            <a:ext cx="4950593" cy="330498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73" y="4116840"/>
            <a:ext cx="4119417" cy="2627738"/>
          </a:xfrm>
        </p:spPr>
      </p:pic>
      <p:pic>
        <p:nvPicPr>
          <p:cNvPr id="13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7850" y="4510953"/>
            <a:ext cx="3415145" cy="227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96213" y="5301127"/>
            <a:ext cx="3136924" cy="43303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Ежегодно с 2018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6213" y="5821192"/>
            <a:ext cx="3725777" cy="43303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120-140 участников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1263" y="6311546"/>
            <a:ext cx="7481454" cy="43303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Региональный ресурсный центр </a:t>
            </a:r>
            <a:r>
              <a:rPr lang="en-US" sz="28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Cuboro</a:t>
            </a:r>
            <a:endParaRPr lang="ru-RU" sz="2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46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2125" y="200782"/>
            <a:ext cx="9217891" cy="1325563"/>
          </a:xfrm>
        </p:spPr>
        <p:txBody>
          <a:bodyPr/>
          <a:lstStyle/>
          <a:p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ДЕСАНТЫ НТИ В ШКОЛЫ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6213" y="4916176"/>
            <a:ext cx="6537096" cy="43303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Опыт участников олимпиады НТИ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6213" y="5463090"/>
            <a:ext cx="6934260" cy="43303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Знакомство с новыми технологиями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1263" y="6010004"/>
            <a:ext cx="8325428" cy="43303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Региональная методическая площадка ОНТИ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19" y="1359651"/>
            <a:ext cx="4423996" cy="3317997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15" y="4075988"/>
            <a:ext cx="3395253" cy="2546440"/>
          </a:xfrm>
        </p:spPr>
      </p:pic>
      <p:pic>
        <p:nvPicPr>
          <p:cNvPr id="18" name="Объект 17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691" y="947152"/>
            <a:ext cx="3288777" cy="2466583"/>
          </a:xfrm>
        </p:spPr>
      </p:pic>
      <p:pic>
        <p:nvPicPr>
          <p:cNvPr id="17" name="Объект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3818" y="1359651"/>
            <a:ext cx="4036291" cy="302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93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086639" y="0"/>
            <a:ext cx="6105361" cy="4042611"/>
          </a:xfrm>
          <a:solidFill>
            <a:schemeClr val="tx1">
              <a:lumMod val="85000"/>
              <a:alpha val="33000"/>
            </a:schemeClr>
          </a:solidFill>
        </p:spPr>
      </p:pic>
      <p:sp>
        <p:nvSpPr>
          <p:cNvPr id="40965" name="Скругленный прямоугольник 5"/>
          <p:cNvSpPr>
            <a:spLocks noChangeArrowheads="1"/>
          </p:cNvSpPr>
          <p:nvPr/>
        </p:nvSpPr>
        <p:spPr bwMode="auto">
          <a:xfrm>
            <a:off x="206543" y="-1"/>
            <a:ext cx="5446958" cy="1925053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/>
            <a:r>
              <a:rPr lang="ru-RU" altLang="ru-RU" sz="4200" b="1" dirty="0">
                <a:solidFill>
                  <a:srgbClr val="000000"/>
                </a:solidFill>
              </a:rPr>
              <a:t>Региональные </a:t>
            </a:r>
            <a:r>
              <a:rPr lang="ru-RU" altLang="ru-RU" sz="4200" b="1" dirty="0" err="1">
                <a:solidFill>
                  <a:srgbClr val="000000"/>
                </a:solidFill>
              </a:rPr>
              <a:t>хакатоны</a:t>
            </a:r>
            <a:r>
              <a:rPr lang="ru-RU" altLang="ru-RU" sz="4200" b="1" dirty="0">
                <a:solidFill>
                  <a:srgbClr val="000000"/>
                </a:solidFill>
              </a:rPr>
              <a:t> Олимпиады НТИ</a:t>
            </a:r>
          </a:p>
        </p:txBody>
      </p:sp>
      <p:pic>
        <p:nvPicPr>
          <p:cNvPr id="40966" name="Picture 13" descr="лого НТ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3255" y="0"/>
            <a:ext cx="4298745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25052"/>
            <a:ext cx="5892464" cy="3929076"/>
          </a:xfrm>
          <a:prstGeom prst="rect">
            <a:avLst/>
          </a:prstGeom>
        </p:spPr>
      </p:pic>
      <p:sp>
        <p:nvSpPr>
          <p:cNvPr id="10" name="Скругленный прямоугольник 5"/>
          <p:cNvSpPr>
            <a:spLocks noChangeArrowheads="1"/>
          </p:cNvSpPr>
          <p:nvPr/>
        </p:nvSpPr>
        <p:spPr bwMode="auto">
          <a:xfrm>
            <a:off x="1" y="4860759"/>
            <a:ext cx="5474368" cy="1997240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/>
            <a:r>
              <a:rPr lang="ru-RU" altLang="ru-RU" sz="2400" b="1" dirty="0">
                <a:solidFill>
                  <a:srgbClr val="000000"/>
                </a:solidFill>
              </a:rPr>
              <a:t>Площадки по подготовке к ОНТИ в Свердловской области:</a:t>
            </a:r>
          </a:p>
          <a:p>
            <a:pPr defTabSz="457200">
              <a:buFontTx/>
              <a:buChar char="•"/>
            </a:pPr>
            <a:r>
              <a:rPr lang="ru-RU" altLang="ru-RU" sz="2400" dirty="0">
                <a:solidFill>
                  <a:srgbClr val="000000"/>
                </a:solidFill>
              </a:rPr>
              <a:t> </a:t>
            </a:r>
            <a:r>
              <a:rPr lang="ru-RU" altLang="ru-RU" sz="2000" dirty="0">
                <a:solidFill>
                  <a:srgbClr val="000000"/>
                </a:solidFill>
              </a:rPr>
              <a:t>Инкубатор ПРОФИ</a:t>
            </a:r>
          </a:p>
          <a:p>
            <a:pPr defTabSz="457200"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</a:rPr>
              <a:t> ЦМИТ «</a:t>
            </a:r>
            <a:r>
              <a:rPr lang="ru-RU" altLang="ru-RU" sz="2000" dirty="0" err="1">
                <a:solidFill>
                  <a:srgbClr val="000000"/>
                </a:solidFill>
              </a:rPr>
              <a:t>Униматик</a:t>
            </a:r>
            <a:r>
              <a:rPr lang="ru-RU" altLang="ru-RU" sz="2000" dirty="0">
                <a:solidFill>
                  <a:srgbClr val="000000"/>
                </a:solidFill>
              </a:rPr>
              <a:t>»</a:t>
            </a:r>
          </a:p>
          <a:p>
            <a:pPr defTabSz="457200"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</a:rPr>
              <a:t> Академия </a:t>
            </a:r>
            <a:r>
              <a:rPr lang="en-US" altLang="ru-RU" sz="2000" dirty="0" err="1">
                <a:solidFill>
                  <a:srgbClr val="000000"/>
                </a:solidFill>
              </a:rPr>
              <a:t>RoboNest</a:t>
            </a:r>
            <a:endParaRPr lang="ru-RU" altLang="ru-RU" sz="2000" dirty="0">
              <a:solidFill>
                <a:srgbClr val="000000"/>
              </a:solidFill>
            </a:endParaRPr>
          </a:p>
          <a:p>
            <a:pPr defTabSz="457200">
              <a:buFontTx/>
              <a:buChar char="•"/>
            </a:pPr>
            <a:r>
              <a:rPr lang="ru-RU" altLang="ru-RU" sz="2000" dirty="0">
                <a:solidFill>
                  <a:srgbClr val="000000"/>
                </a:solidFill>
              </a:rPr>
              <a:t> Уральский клуб нового образования</a:t>
            </a:r>
          </a:p>
        </p:txBody>
      </p:sp>
      <p:sp>
        <p:nvSpPr>
          <p:cNvPr id="11" name="Скругленный прямоугольник 5"/>
          <p:cNvSpPr>
            <a:spLocks noChangeArrowheads="1"/>
          </p:cNvSpPr>
          <p:nvPr/>
        </p:nvSpPr>
        <p:spPr bwMode="auto">
          <a:xfrm>
            <a:off x="5958513" y="3739615"/>
            <a:ext cx="6233487" cy="3118386"/>
          </a:xfrm>
          <a:prstGeom prst="roundRect">
            <a:avLst>
              <a:gd name="adj" fmla="val 16667"/>
            </a:avLst>
          </a:prstGeom>
          <a:solidFill>
            <a:schemeClr val="bg1">
              <a:alpha val="74117"/>
            </a:schemeClr>
          </a:solidFill>
          <a:ln w="15875" algn="ctr">
            <a:solidFill>
              <a:srgbClr val="8AC4A7"/>
            </a:solidFill>
            <a:round/>
            <a:headEnd/>
            <a:tailEnd/>
          </a:ln>
        </p:spPr>
        <p:txBody>
          <a:bodyPr anchor="ctr"/>
          <a:lstStyle/>
          <a:p>
            <a:pPr defTabSz="457200">
              <a:buFontTx/>
              <a:buChar char="•"/>
            </a:pPr>
            <a:r>
              <a:rPr lang="ru-RU" altLang="ru-RU" sz="2400" b="1" dirty="0">
                <a:solidFill>
                  <a:srgbClr val="000000"/>
                </a:solidFill>
              </a:rPr>
              <a:t> </a:t>
            </a:r>
            <a:r>
              <a:rPr lang="ru-RU" altLang="ru-RU" sz="2200" b="1" dirty="0">
                <a:solidFill>
                  <a:srgbClr val="000000"/>
                </a:solidFill>
              </a:rPr>
              <a:t>Более 20 </a:t>
            </a:r>
            <a:r>
              <a:rPr lang="ru-RU" altLang="ru-RU" sz="2200" b="1" dirty="0" err="1">
                <a:solidFill>
                  <a:srgbClr val="000000"/>
                </a:solidFill>
              </a:rPr>
              <a:t>хакатонов</a:t>
            </a:r>
            <a:endParaRPr lang="ru-RU" altLang="ru-RU" sz="2200" b="1" dirty="0">
              <a:solidFill>
                <a:srgbClr val="000000"/>
              </a:solidFill>
            </a:endParaRPr>
          </a:p>
          <a:p>
            <a:pPr defTabSz="457200">
              <a:buFontTx/>
              <a:buChar char="•"/>
            </a:pPr>
            <a:r>
              <a:rPr lang="ru-RU" altLang="ru-RU" sz="2200" b="1" dirty="0">
                <a:solidFill>
                  <a:srgbClr val="000000"/>
                </a:solidFill>
              </a:rPr>
              <a:t> 10 треков </a:t>
            </a:r>
            <a:r>
              <a:rPr lang="ru-RU" altLang="ru-RU" sz="2200" dirty="0">
                <a:solidFill>
                  <a:srgbClr val="000000"/>
                </a:solidFill>
              </a:rPr>
              <a:t>(АТС, Умный дом, ИРС, энергетика, машинное обучение, химия и программирование, геоинформационные системы, космические системы, композиты, производственные технологии и др. )</a:t>
            </a:r>
            <a:r>
              <a:rPr lang="ru-RU" altLang="ru-RU" sz="2200" b="1" dirty="0">
                <a:solidFill>
                  <a:srgbClr val="000000"/>
                </a:solidFill>
              </a:rPr>
              <a:t> </a:t>
            </a:r>
          </a:p>
          <a:p>
            <a:pPr defTabSz="457200">
              <a:buFontTx/>
              <a:buChar char="•"/>
            </a:pPr>
            <a:r>
              <a:rPr lang="ru-RU" altLang="ru-RU" sz="2200" b="1" dirty="0">
                <a:solidFill>
                  <a:srgbClr val="000000"/>
                </a:solidFill>
              </a:rPr>
              <a:t> Более 1000 </a:t>
            </a:r>
            <a:r>
              <a:rPr lang="ru-RU" altLang="ru-RU" sz="2200" dirty="0">
                <a:solidFill>
                  <a:srgbClr val="000000"/>
                </a:solidFill>
              </a:rPr>
              <a:t>участников </a:t>
            </a:r>
          </a:p>
          <a:p>
            <a:pPr defTabSz="457200">
              <a:buFontTx/>
              <a:buChar char="•"/>
            </a:pPr>
            <a:r>
              <a:rPr lang="ru-RU" altLang="ru-RU" sz="2200" dirty="0">
                <a:solidFill>
                  <a:srgbClr val="000000"/>
                </a:solidFill>
              </a:rPr>
              <a:t> </a:t>
            </a:r>
            <a:r>
              <a:rPr lang="ru-RU" altLang="ru-RU" sz="2200" b="1" dirty="0">
                <a:solidFill>
                  <a:srgbClr val="000000"/>
                </a:solidFill>
              </a:rPr>
              <a:t>Более 150</a:t>
            </a:r>
            <a:r>
              <a:rPr lang="ru-RU" altLang="ru-RU" sz="2200" dirty="0">
                <a:solidFill>
                  <a:srgbClr val="000000"/>
                </a:solidFill>
              </a:rPr>
              <a:t> студентов-волонтеров</a:t>
            </a:r>
          </a:p>
          <a:p>
            <a:pPr defTabSz="457200">
              <a:buFontTx/>
              <a:buChar char="•"/>
            </a:pPr>
            <a:r>
              <a:rPr lang="ru-RU" altLang="ru-RU" sz="2200" b="1" dirty="0">
                <a:solidFill>
                  <a:srgbClr val="000000"/>
                </a:solidFill>
              </a:rPr>
              <a:t> 20 </a:t>
            </a:r>
            <a:r>
              <a:rPr lang="ru-RU" altLang="ru-RU" sz="2200" dirty="0">
                <a:solidFill>
                  <a:srgbClr val="000000"/>
                </a:solidFill>
              </a:rPr>
              <a:t>организаций – партнёров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25257" y="527112"/>
            <a:ext cx="4434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altLang="ru-RU" dirty="0">
                <a:solidFill>
                  <a:srgbClr val="000000"/>
                </a:solidFill>
              </a:rPr>
              <a:t>Группа ОНТИ ЕКБ </a:t>
            </a:r>
            <a:r>
              <a:rPr lang="en-US" dirty="0">
                <a:hlinkClick r:id="rId5"/>
              </a:rPr>
              <a:t>https://vk.com/nti_ekb</a:t>
            </a:r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95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5"/>
          <p:cNvSpPr>
            <a:spLocks noChangeArrowheads="1"/>
          </p:cNvSpPr>
          <p:nvPr/>
        </p:nvSpPr>
        <p:spPr bwMode="auto">
          <a:xfrm>
            <a:off x="135194" y="201478"/>
            <a:ext cx="5358009" cy="31919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62 </a:t>
            </a:r>
            <a:r>
              <a:rPr lang="ru-RU" altLang="ru-RU" sz="2800" dirty="0">
                <a:solidFill>
                  <a:srgbClr val="000000"/>
                </a:solidFill>
              </a:rPr>
              <a:t>участника</a:t>
            </a:r>
          </a:p>
          <a:p>
            <a:pPr defTabSz="457200">
              <a:buFontTx/>
              <a:buChar char="•"/>
            </a:pPr>
            <a:r>
              <a:rPr lang="ru-RU" altLang="ru-RU" sz="2800" dirty="0">
                <a:solidFill>
                  <a:srgbClr val="000000"/>
                </a:solidFill>
              </a:rPr>
              <a:t> </a:t>
            </a:r>
            <a:r>
              <a:rPr lang="ru-RU" altLang="ru-RU" sz="2800" b="1" dirty="0">
                <a:solidFill>
                  <a:srgbClr val="000000"/>
                </a:solidFill>
              </a:rPr>
              <a:t>12</a:t>
            </a:r>
            <a:r>
              <a:rPr lang="ru-RU" altLang="ru-RU" sz="2800" dirty="0">
                <a:solidFill>
                  <a:srgbClr val="000000"/>
                </a:solidFill>
              </a:rPr>
              <a:t> социальных проектов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10 </a:t>
            </a:r>
            <a:r>
              <a:rPr lang="ru-RU" altLang="ru-RU" sz="2800" dirty="0" err="1">
                <a:solidFill>
                  <a:srgbClr val="000000"/>
                </a:solidFill>
              </a:rPr>
              <a:t>ит</a:t>
            </a:r>
            <a:r>
              <a:rPr lang="ru-RU" altLang="ru-RU" sz="2800" dirty="0">
                <a:solidFill>
                  <a:srgbClr val="000000"/>
                </a:solidFill>
              </a:rPr>
              <a:t>-решений для НКО,                          музеев и сообществ</a:t>
            </a:r>
          </a:p>
          <a:p>
            <a:pPr defTabSz="457200">
              <a:buFontTx/>
              <a:buChar char="•"/>
            </a:pPr>
            <a:r>
              <a:rPr lang="ru-RU" altLang="ru-RU" sz="2800" b="1" dirty="0">
                <a:solidFill>
                  <a:srgbClr val="000000"/>
                </a:solidFill>
              </a:rPr>
              <a:t> 32 </a:t>
            </a:r>
            <a:r>
              <a:rPr lang="ru-RU" altLang="ru-RU" sz="2800" dirty="0">
                <a:solidFill>
                  <a:srgbClr val="000000"/>
                </a:solidFill>
              </a:rPr>
              <a:t>часа работы</a:t>
            </a:r>
          </a:p>
          <a:p>
            <a:pPr defTabSz="457200">
              <a:buFontTx/>
              <a:buChar char="•"/>
            </a:pPr>
            <a:r>
              <a:rPr lang="ru-RU" altLang="ru-RU" sz="2800" dirty="0">
                <a:solidFill>
                  <a:srgbClr val="000000"/>
                </a:solidFill>
              </a:rPr>
              <a:t> </a:t>
            </a:r>
            <a:r>
              <a:rPr lang="ru-RU" altLang="ru-RU" sz="2800" b="1" dirty="0">
                <a:solidFill>
                  <a:srgbClr val="000000"/>
                </a:solidFill>
              </a:rPr>
              <a:t>8 </a:t>
            </a:r>
            <a:r>
              <a:rPr lang="ru-RU" altLang="ru-RU" sz="2800" dirty="0">
                <a:solidFill>
                  <a:srgbClr val="000000"/>
                </a:solidFill>
              </a:rPr>
              <a:t>организаций – партнёров</a:t>
            </a:r>
          </a:p>
          <a:p>
            <a:pPr defTabSz="457200">
              <a:buFontTx/>
              <a:buChar char="•"/>
            </a:pPr>
            <a:r>
              <a:rPr lang="ru-RU" altLang="ru-RU" sz="2800" dirty="0">
                <a:solidFill>
                  <a:srgbClr val="000000"/>
                </a:solidFill>
              </a:rPr>
              <a:t> </a:t>
            </a:r>
            <a:r>
              <a:rPr lang="ru-RU" altLang="ru-RU" sz="2800" b="1" dirty="0">
                <a:solidFill>
                  <a:srgbClr val="000000"/>
                </a:solidFill>
              </a:rPr>
              <a:t>40 </a:t>
            </a:r>
            <a:r>
              <a:rPr lang="ru-RU" altLang="ru-RU" sz="2800" dirty="0">
                <a:solidFill>
                  <a:srgbClr val="000000"/>
                </a:solidFill>
              </a:rPr>
              <a:t>пицц и </a:t>
            </a:r>
            <a:r>
              <a:rPr lang="ru-RU" altLang="ru-RU" sz="2800" b="1" dirty="0">
                <a:solidFill>
                  <a:srgbClr val="000000"/>
                </a:solidFill>
              </a:rPr>
              <a:t>300</a:t>
            </a:r>
            <a:r>
              <a:rPr lang="ru-RU" altLang="ru-RU" sz="2800" dirty="0">
                <a:solidFill>
                  <a:srgbClr val="000000"/>
                </a:solidFill>
              </a:rPr>
              <a:t> чашек кофе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8" y="3572012"/>
            <a:ext cx="6639038" cy="3089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45" y="256896"/>
            <a:ext cx="4884609" cy="32436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45" y="3618529"/>
            <a:ext cx="4582123" cy="304335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5"/>
          <a:srcRect l="29888" t="22350" r="29706" b="14252"/>
          <a:stretch/>
        </p:blipFill>
        <p:spPr bwMode="auto">
          <a:xfrm>
            <a:off x="5493204" y="2179781"/>
            <a:ext cx="2498684" cy="2234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87360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29712</TotalTime>
  <Words>880</Words>
  <Application>Microsoft Office PowerPoint</Application>
  <PresentationFormat>Широкоэкранный</PresentationFormat>
  <Paragraphs>154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Trebuchet MS</vt:lpstr>
      <vt:lpstr>Тема Office</vt:lpstr>
      <vt:lpstr>Волонтерство старшеклассников  в мероприятиях и программах технической и ит-направленности  – ресурс для подготовки будущих технологических лидеров</vt:lpstr>
      <vt:lpstr>Кто мы и почему нам интересно запускать проекты?</vt:lpstr>
      <vt:lpstr>Соообщество равных</vt:lpstr>
      <vt:lpstr>Региональный фестиваль современных технологий «Город ТехноТворчества»</vt:lpstr>
      <vt:lpstr>Презентация PowerPoint</vt:lpstr>
      <vt:lpstr>РЕГИОНАЛЬНЫЙ ЧЕМПИОНАТ ПО КУБОРО</vt:lpstr>
      <vt:lpstr>ДЕСАНТЫ НТИ В ШКОЛЫ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Хакатон «Сообщество реки Чусовой» Hachathon «Chusovaya River Community»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дает участие в реализации социального проекта?</vt:lpstr>
      <vt:lpstr>Что дает участие в реализации социального проекта?</vt:lpstr>
      <vt:lpstr>Почему важно решать инженерные задачи</vt:lpstr>
      <vt:lpstr>Презентация PowerPoint</vt:lpstr>
      <vt:lpstr>Как запустить кружок в формате НТИ</vt:lpstr>
      <vt:lpstr>Используемые методы и формы работы</vt:lpstr>
      <vt:lpstr>Сильные стороны команды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Уральская школа наставников</dc:title>
  <dc:creator>Пользователь Windows</dc:creator>
  <cp:lastModifiedBy>Ирина</cp:lastModifiedBy>
  <cp:revision>120</cp:revision>
  <dcterms:created xsi:type="dcterms:W3CDTF">2017-11-02T05:21:45Z</dcterms:created>
  <dcterms:modified xsi:type="dcterms:W3CDTF">2022-04-04T05:32:02Z</dcterms:modified>
</cp:coreProperties>
</file>